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Montserrat"/>
      <p:regular r:id="rId31"/>
      <p:bold r:id="rId32"/>
      <p:italic r:id="rId33"/>
      <p:boldItalic r:id="rId34"/>
    </p:embeddedFont>
    <p:embeddedFont>
      <p:font typeface="Abel"/>
      <p:regular r:id="rId35"/>
    </p:embeddedFont>
    <p:embeddedFont>
      <p:font typeface="Sarala"/>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3" name="Kush Gulati"/>
  <p:cmAuthor clrIdx="1" id="1" initials="" lastIdx="6" name="Annie Hirsch"/>
  <p:cmAuthor clrIdx="2" id="2" initials="" lastIdx="2" name="Nathan Warr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9617D5C-4211-42BE-A6D5-18B0B8F411F6}">
  <a:tblStyle styleId="{49617D5C-4211-42BE-A6D5-18B0B8F411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ontserrat-italic.fntdata"/><Relationship Id="rId10" Type="http://schemas.openxmlformats.org/officeDocument/2006/relationships/slide" Target="slides/slide4.xml"/><Relationship Id="rId32" Type="http://schemas.openxmlformats.org/officeDocument/2006/relationships/font" Target="fonts/Montserrat-bold.fntdata"/><Relationship Id="rId13" Type="http://schemas.openxmlformats.org/officeDocument/2006/relationships/slide" Target="slides/slide7.xml"/><Relationship Id="rId35" Type="http://schemas.openxmlformats.org/officeDocument/2006/relationships/font" Target="fonts/Abel-regular.fntdata"/><Relationship Id="rId12" Type="http://schemas.openxmlformats.org/officeDocument/2006/relationships/slide" Target="slides/slide6.xml"/><Relationship Id="rId34" Type="http://schemas.openxmlformats.org/officeDocument/2006/relationships/font" Target="fonts/Montserrat-boldItalic.fntdata"/><Relationship Id="rId15" Type="http://schemas.openxmlformats.org/officeDocument/2006/relationships/slide" Target="slides/slide9.xml"/><Relationship Id="rId37" Type="http://schemas.openxmlformats.org/officeDocument/2006/relationships/font" Target="fonts/Sarala-bold.fntdata"/><Relationship Id="rId14" Type="http://schemas.openxmlformats.org/officeDocument/2006/relationships/slide" Target="slides/slide8.xml"/><Relationship Id="rId36" Type="http://schemas.openxmlformats.org/officeDocument/2006/relationships/font" Target="fonts/Sarala-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7-01T17:01:46.614">
    <p:pos x="376" y="316"/>
    <p:text>kush</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20-07-01T17:02:19.865">
    <p:pos x="3046" y="636"/>
    <p:text>kush</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1" dt="2020-07-01T17:04:34.618">
    <p:pos x="6000" y="0"/>
    <p:text>Annie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2" dt="2020-07-01T17:04:10.676">
    <p:pos x="6000" y="0"/>
    <p:text>Annie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20-07-01T17:03:23.833">
    <p:pos x="376" y="268"/>
    <p:text>kush</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3" dt="2020-07-15T03:29:48.850">
    <p:pos x="824" y="888"/>
    <p:text>Is this right?</p:text>
  </p:cm>
  <p:cm authorId="2" idx="1" dt="2020-07-15T03:29:48.850">
    <p:pos x="824" y="888"/>
    <p:text>When using the random test-train split it is as opposed to splitting by subject ID</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4" dt="2020-07-15T03:27:32.484">
    <p:pos x="0" y="885"/>
    <p:text>Is this still relevant?</p:text>
  </p:cm>
  <p:cm authorId="2" idx="2" dt="2020-07-15T03:27:32.484">
    <p:pos x="0" y="885"/>
    <p:text>I think maybe I say we went for this but seems like we will just stick with using convolution for windows unless the super row works</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5" dt="2020-07-15T01:15:33.678">
    <p:pos x="129" y="1181"/>
    <p:text>Replace with feature engineering for RF?</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6" dt="2020-07-01T17:04:40.857">
    <p:pos x="6000" y="0"/>
    <p:text>Annie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889fcc27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89fcc27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8a54123623_6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a54123623_6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EDA was centered around getting acclimated to the sensor data and visualizing what made the physiological sensors data different to answer this main research question of whether physiological sensors improve HAR models. Here is an example of what we showed to the Data+ cohort.</a:t>
            </a:r>
            <a:endParaRPr/>
          </a:p>
          <a:p>
            <a:pPr indent="0" lvl="0" marL="0" rtl="0" algn="l">
              <a:spcBef>
                <a:spcPts val="0"/>
              </a:spcBef>
              <a:spcAft>
                <a:spcPts val="0"/>
              </a:spcAft>
              <a:buNone/>
            </a:pPr>
            <a:r>
              <a:rPr lang="en"/>
              <a:t>This EDA helped our team decide how we wanted to</a:t>
            </a:r>
            <a:endParaRPr/>
          </a:p>
          <a:p>
            <a:pPr indent="-298450" lvl="0" marL="457200" rtl="0" algn="l">
              <a:spcBef>
                <a:spcPts val="0"/>
              </a:spcBef>
              <a:spcAft>
                <a:spcPts val="0"/>
              </a:spcAft>
              <a:buSzPts val="1100"/>
              <a:buAutoNum type="arabicPeriod"/>
            </a:pPr>
            <a:r>
              <a:rPr lang="en"/>
              <a:t>Preprocess our data </a:t>
            </a:r>
            <a:endParaRPr/>
          </a:p>
          <a:p>
            <a:pPr indent="-298450" lvl="0" marL="457200" rtl="0" algn="l">
              <a:spcBef>
                <a:spcPts val="0"/>
              </a:spcBef>
              <a:spcAft>
                <a:spcPts val="0"/>
              </a:spcAft>
              <a:buSzPts val="1100"/>
              <a:buAutoNum type="arabicPeriod"/>
            </a:pPr>
            <a:r>
              <a:rPr lang="en"/>
              <a:t>Select models</a:t>
            </a:r>
            <a:endParaRPr/>
          </a:p>
          <a:p>
            <a:pPr indent="0" lvl="0" marL="0" rtl="0" algn="l">
              <a:spcBef>
                <a:spcPts val="0"/>
              </a:spcBef>
              <a:spcAft>
                <a:spcPts val="0"/>
              </a:spcAft>
              <a:buNone/>
            </a:pPr>
            <a:r>
              <a:rPr lang="en"/>
              <a:t>Preprocessing methods allow us to try different models - for example, rolling lends itself better to a MLP and sliding windows lends itself better to a 1D CNN (we’ll talk about this more later in the presentation), which each have different ways of extracting features unique to each sensor.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8a54123623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a54123623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lot of exploratory data analyses do, our EDA brought to light a lot of issues driven by data quality and experimental design. As mentioned earlier, this dataset was used in Brinnae’s investigating heart rate sensors paper, and in our EDA we became issues of things we needed to account for in our model building. First, class imbalance was an issue in both the amount time spent and selection of activities that were performed the most. Second, the experimental design meant that there would be round variability. Data variability may also contribute to interclass variability. The model learns multiple ways to classify the same activity, adding to generalizability and reducing overfitting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without this experimental design that is unorthodox for HAR, we may not have been trying to answer our research question of whether physiological data is effective in HAR, and we are encouraged to build a module that is more universal to other activity datasets that may use the DBDP.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8a54123623_4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a54123623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onto Traditional Machine Learning, our objective in this section was to create a baseline classifier model </a:t>
            </a:r>
            <a:r>
              <a:rPr lang="en" sz="1150">
                <a:solidFill>
                  <a:srgbClr val="242729"/>
                </a:solidFill>
                <a:highlight>
                  <a:srgbClr val="FFFFFF"/>
                </a:highlight>
              </a:rPr>
              <a:t>before trying to develop more complex deep learning solutions.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71fdc4dfe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71fdc4dfe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We decided to use a ensemble learning Random Forest Classifier which is a set of 100 decision trees from randomly selected subsets of our data. </a:t>
            </a:r>
            <a:endParaRPr>
              <a:solidFill>
                <a:schemeClr val="dk1"/>
              </a:solidFill>
            </a:endParaRPr>
          </a:p>
          <a:p>
            <a:pPr indent="0" lvl="0" marL="0" rtl="0" algn="l">
              <a:spcBef>
                <a:spcPts val="0"/>
              </a:spcBef>
              <a:spcAft>
                <a:spcPts val="0"/>
              </a:spcAft>
              <a:buNone/>
            </a:pPr>
            <a:r>
              <a:rPr lang="en" sz="1300">
                <a:solidFill>
                  <a:srgbClr val="333333"/>
                </a:solidFill>
                <a:highlight>
                  <a:srgbClr val="FFFFFF"/>
                </a:highlight>
                <a:latin typeface="Georgia"/>
                <a:ea typeface="Georgia"/>
                <a:cs typeface="Georgia"/>
                <a:sym typeface="Georgia"/>
              </a:rPr>
              <a:t>A rolling analysis of a time series model is often used to capture our sensor instability over time, which is what we used to compute feature estimates as our input to this random forest model. We split our data by subject, putting 45 random subjects into the train set and 11 in the test set. Our results show an extensive importance to the accelerometer data, encapsulating over 60% of the variable importance which makes sense because it is usually the only sensor included in HAR experiments. Also, we saw that Activity classification has the most accuracy, which also makes sense because it is the most distinguishable from the other three classifications in terms of physiological movement. </a:t>
            </a:r>
            <a:endParaRPr sz="1300">
              <a:solidFill>
                <a:srgbClr val="333333"/>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00">
              <a:solidFill>
                <a:srgbClr val="333333"/>
              </a:solidFill>
              <a:highlight>
                <a:srgbClr val="FFFFFF"/>
              </a:highlight>
              <a:latin typeface="Georgia"/>
              <a:ea typeface="Georgia"/>
              <a:cs typeface="Georgia"/>
              <a:sym typeface="Georgi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8af1d3c0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8af1d3c0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Moving from Dataiku where we built our initial random forest, we wanted to try LOOCV on our data in Python. </a:t>
            </a:r>
            <a:r>
              <a:rPr lang="en"/>
              <a:t>In Leave One out CV, the model is fit on 55 subjects, and predicts on the 1 remaining subject. We repeated this for 56 times for each observation as a validation set, and out test-error rate is average of all n errors. We found that our accuracy improved as shown in the table, and the graph on the left tells us that particular subjects are bringing the overall accuracy of the model down with especially low accuracy in LOOCV.</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8af1d3c00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8af1d3c00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decided to use deep learning to see if we could create a model that performed better than our random forest. The idea behind this is that deep learning allows for the creation and usage of features not apparent to us.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8a54123623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8a54123623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sliding window?</a:t>
            </a:r>
            <a:endParaRPr/>
          </a:p>
          <a:p>
            <a:pPr indent="-298450" lvl="0" marL="457200" rtl="0" algn="l">
              <a:spcBef>
                <a:spcPts val="0"/>
              </a:spcBef>
              <a:spcAft>
                <a:spcPts val="0"/>
              </a:spcAft>
              <a:buSzPts val="1100"/>
              <a:buChar char="-"/>
            </a:pPr>
            <a:r>
              <a:rPr lang="en"/>
              <a:t>Able to get features of each time interval within activity (e.g., heart rate increasing during activity)</a:t>
            </a:r>
            <a:endParaRPr/>
          </a:p>
          <a:p>
            <a:pPr indent="-298450" lvl="0" marL="457200" rtl="0" algn="l">
              <a:spcBef>
                <a:spcPts val="0"/>
              </a:spcBef>
              <a:spcAft>
                <a:spcPts val="0"/>
              </a:spcAft>
              <a:buSzPts val="1100"/>
              <a:buChar char="-"/>
            </a:pPr>
            <a:r>
              <a:rPr lang="en"/>
              <a:t>Other alternatives include rolling, but are not as granular</a:t>
            </a:r>
            <a:endParaRPr/>
          </a:p>
          <a:p>
            <a:pPr indent="-298450" lvl="0" marL="457200" rtl="0" algn="l">
              <a:spcBef>
                <a:spcPts val="0"/>
              </a:spcBef>
              <a:spcAft>
                <a:spcPts val="0"/>
              </a:spcAft>
              <a:buSzPts val="1100"/>
              <a:buChar char="-"/>
            </a:pPr>
            <a:r>
              <a:rPr lang="en"/>
              <a:t>We would then be classifying over a sequence of time points rather than individual rows of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data is processed as sliding windows for input into one of our models. By processing the sequential timepoints into windows, we are able to use patterns present in these windows as features for each activity in our model.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8b7678c916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8b7678c916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created two deep learning models. The first is a simple feedforward neural net which takes in individual timepoints and passes the data through multiple hidden dense layers. With this model we were able to achieve an accuracy of 0.89 and an F1 score of 89. While this type of model is efficient in classifying the data we have, it may not be generalizable to other human activity recognition datasets. It also is unable to capture time-relevant features as sensors readings change during the course of an activity.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remedy this, we created a hybrid CNN-RNN model. The model we are using is able to take in windows of any size, but for this model we used 10 second windows with no overlap. With this model we were able to achieve an accuracy of 0.46 and a F1 score of 0.62. To explain how this model works, </a:t>
            </a:r>
            <a:r>
              <a:rPr lang="en"/>
              <a:t>let's</a:t>
            </a:r>
            <a:r>
              <a:rPr lang="en"/>
              <a:t> quickly look at it’s architecture.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8a5412362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8a5412362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the windowed data is passed through the model, convolution allows the model to extract features local to each window. As these features are then passed through our long short term memory nodes, the RNN is able to extract temporal features. The combination of these local window features and time-dependent features should allow us to achieve better classification and a more generalizable model. </a:t>
            </a:r>
            <a:endParaRPr>
              <a:highlight>
                <a:srgbClr val="FFFFFF"/>
              </a:highlight>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t/>
            </a:r>
            <a:endParaRPr>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8a54123623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8a54123623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better understand how our models were training, we plotted the training and validation loss and accuracy over epochs. In the </a:t>
            </a:r>
            <a:r>
              <a:rPr lang="en"/>
              <a:t>feedforward</a:t>
            </a:r>
            <a:r>
              <a:rPr lang="en"/>
              <a:t> neural net, as epochs increased both the training and validation loss decreased as the accuracy increased.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CNN-RNN hybrid model, which takes in windows, we found that with each epoch while the training loss decreased, the validation loss actually increased presenting the idea that the model was overfitting from the get go. This suggests that either the sliding window approach or the CNN-RNN model may not be useful in classifying our data. However, based on previous literature, we believe this not to be the case. We believe that this may be caused by our class imbalance and that using an appropriate oversampling </a:t>
            </a:r>
            <a:r>
              <a:rPr lang="en"/>
              <a:t>technique or data augmentation may lead to better results.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1fdc4dfe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1fdc4dfe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at our progress so far, we have completed an extensive domain research &amp; literature review, delved into our data in EDA, did some time series preprocessing to test a baseline machine learning model on our data. In the past two weeks, we have been working hard on testing both simple and complex deep learning models, which we will discuss later in the presentation.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71fdc4df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71fdc4df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8b7678c916_12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8b7678c916_12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Subject ID issue</a:t>
            </a:r>
            <a:endParaRPr/>
          </a:p>
          <a:p>
            <a:pPr indent="0" lvl="0" marL="0" rtl="0" algn="l">
              <a:spcBef>
                <a:spcPts val="0"/>
              </a:spcBef>
              <a:spcAft>
                <a:spcPts val="0"/>
              </a:spcAft>
              <a:buNone/>
            </a:pPr>
            <a:r>
              <a:rPr lang="en"/>
              <a:t>Sliding window only works for some model types but not all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Class imbalance and confusion matrix figures if time allows.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71fdc4dfe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71fdc4dfe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Attention or ensemble model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Checking our models with another dataset</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8b98040eb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8b98040eb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8a54123623_6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8a54123623_6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Either get rid of this or replace it with a couple of select histograms. I think we should have something brief justifying why we didn’t remove any participants based on sensor readings. Also, maybe have a quick sentence about getting rid of apple watches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all activities, we analyzed subjects as a group to look for individuals that had abnormal readings compared to the rest of the participants. #We also looked at individuals to look for the </a:t>
            </a:r>
            <a:r>
              <a:rPr lang="en"/>
              <a:t>possibility</a:t>
            </a:r>
            <a:r>
              <a:rPr lang="en"/>
              <a:t> of sensor malfunction.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choose to look at sensor data over time as sensors readings change during the course of an activity. I.e. activity, which takes place on a treadmill. The initial reading is taken as a participant goes from a standing to walking state which eventually turns to running.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plot above shows heart rate during rest where times are rounded to the nearest 5 seconds. Here we observe an individual with abnormal heart rate during rest. While this heart rate is not outside of </a:t>
            </a:r>
            <a:r>
              <a:rPr lang="en"/>
              <a:t>physiological</a:t>
            </a:r>
            <a:r>
              <a:rPr lang="en"/>
              <a:t> range for someone who is resting, it is abnormal. Observations such as these have not been removed, but rather, noted incase we see lots of classification errors as we move onto classical machine learning models.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8af1d3c008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af1d3c008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8b7678c916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b7678c916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Kush</a:t>
            </a:r>
            <a:endParaRPr/>
          </a:p>
          <a:p>
            <a:pPr indent="0" lvl="0" marL="0" rtl="0" algn="l">
              <a:spcBef>
                <a:spcPts val="0"/>
              </a:spcBef>
              <a:spcAft>
                <a:spcPts val="0"/>
              </a:spcAft>
              <a:buClr>
                <a:schemeClr val="dk1"/>
              </a:buClr>
              <a:buFont typeface="Arial"/>
              <a:buNone/>
            </a:pPr>
            <a:r>
              <a:rPr b="1" lang="en" sz="1800">
                <a:solidFill>
                  <a:schemeClr val="dk1"/>
                </a:solidFill>
                <a:latin typeface="Abel"/>
                <a:ea typeface="Abel"/>
                <a:cs typeface="Abel"/>
                <a:sym typeface="Abel"/>
              </a:rPr>
              <a:t>Our data was collected from research on [Investigating sources of </a:t>
            </a:r>
            <a:r>
              <a:rPr b="1" lang="en" sz="1800">
                <a:solidFill>
                  <a:schemeClr val="dk1"/>
                </a:solidFill>
                <a:latin typeface="Abel"/>
                <a:ea typeface="Abel"/>
                <a:cs typeface="Abel"/>
                <a:sym typeface="Abel"/>
              </a:rPr>
              <a:t>inaccuracy</a:t>
            </a:r>
            <a:r>
              <a:rPr b="1" lang="en" sz="1800">
                <a:solidFill>
                  <a:schemeClr val="dk1"/>
                </a:solidFill>
                <a:latin typeface="Abel"/>
                <a:ea typeface="Abel"/>
                <a:cs typeface="Abel"/>
                <a:sym typeface="Abel"/>
              </a:rPr>
              <a:t> in wearable optical heart rate sensors]. 56 participants completed rest, deep breathing, walking, and typing and we are using the data collected from the empatica research grade variable.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8af1d3c008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af1d3c008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 four sensors that we are using from the Empatica E4 wearable device are Blood Volume Pulse, Electrodermal Activity, Skin Temperature, and a 3-axis accelerometer. Note that most HAR experiments do not include physiological sensors, so we are interested in seeing whether incorporating them adds any information gain to our predictive model.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8b7678c916_1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b7678c916_1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example of what a sample of 5 rows of our data looks like after some cleaning and preparation. There are 5288 rows for each of the 56 subjects, representing approximately 22 minutes of data for each subject. All of our samples were sampled at 4 Hertz, recording a data point every 0.25 seconds. We also constructed a Magnitude feature to calculate the length of the ACC vector from its x, y, and z components denoted as ACC1, 2, and 3 respectively. Also, 1 and 2, in the activity feature refer to the first and second rounds of data collection in the experiment.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71fdc4dfe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1fdc4dfe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aspire to make our work open source, as a part of an overarching digital biomarker discover pipeline, as part of the Big Ideas lab at Duke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8a54123623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a54123623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 look at our Exploratory Data Analysis.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8a54123623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a54123623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imbalance</a:t>
            </a:r>
            <a:endParaRPr/>
          </a:p>
          <a:p>
            <a:pPr indent="0" lvl="0" marL="0" rtl="0" algn="l">
              <a:lnSpc>
                <a:spcPct val="150000"/>
              </a:lnSpc>
              <a:spcBef>
                <a:spcPts val="0"/>
              </a:spcBef>
              <a:spcAft>
                <a:spcPts val="0"/>
              </a:spcAft>
              <a:buClr>
                <a:schemeClr val="dk1"/>
              </a:buClr>
              <a:buSzPts val="1100"/>
              <a:buFont typeface="Arial"/>
              <a:buNone/>
            </a:pPr>
            <a:r>
              <a:rPr lang="en" sz="1150"/>
              <a:t>As you can see in the bar chart to the left, The minority classes (DB and Typing) are harder to predict because there are few examples of this class, by definition. This means it is more challenging for a model to learn the characteristics of examples from this class, and to differentiate examples from this class from the majority class (or classes). The abundance of examples from the majority class (or classes) can swamp the minority class in a </a:t>
            </a:r>
            <a:r>
              <a:rPr lang="en" sz="1150"/>
              <a:t>classification</a:t>
            </a:r>
            <a:r>
              <a:rPr lang="en" sz="1150"/>
              <a:t> model. </a:t>
            </a:r>
            <a:endParaRPr sz="1150"/>
          </a:p>
          <a:p>
            <a:pPr indent="0" lvl="0" marL="0" rtl="0" algn="l">
              <a:lnSpc>
                <a:spcPct val="150000"/>
              </a:lnSpc>
              <a:spcBef>
                <a:spcPts val="1400"/>
              </a:spcBef>
              <a:spcAft>
                <a:spcPts val="0"/>
              </a:spcAft>
              <a:buClr>
                <a:schemeClr val="dk1"/>
              </a:buClr>
              <a:buSzPts val="1100"/>
              <a:buFont typeface="Arial"/>
              <a:buNone/>
            </a:pPr>
            <a:r>
              <a:rPr lang="en" sz="1150"/>
              <a:t>We have thought of some methods to combat class imbalance, including usage of class weighted metrics, different cross-validation techniques, and resampling which we will discuss later. </a:t>
            </a:r>
            <a:endParaRPr sz="1150"/>
          </a:p>
          <a:p>
            <a:pPr indent="0" lvl="0" marL="0" rtl="0" algn="l">
              <a:spcBef>
                <a:spcPts val="14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www.freepik.com/home" TargetMode="External"/><Relationship Id="rId5" Type="http://schemas.openxmlformats.org/officeDocument/2006/relationships/hyperlink" Target="https://stories.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idx="1" type="subTitle"/>
          </p:nvPr>
        </p:nvSpPr>
        <p:spPr>
          <a:xfrm>
            <a:off x="600663" y="3049987"/>
            <a:ext cx="3771000" cy="41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35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 name="Google Shape;11;p2"/>
          <p:cNvSpPr/>
          <p:nvPr/>
        </p:nvSpPr>
        <p:spPr>
          <a:xfrm>
            <a:off x="8430775" y="0"/>
            <a:ext cx="713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570800" y="980253"/>
            <a:ext cx="3720000" cy="2206500"/>
          </a:xfrm>
          <a:prstGeom prst="rect">
            <a:avLst/>
          </a:prstGeom>
        </p:spPr>
        <p:txBody>
          <a:bodyPr anchorCtr="0" anchor="b" bIns="91425" lIns="91425" spcFirstLastPara="1" rIns="91425" wrap="square" tIns="91425">
            <a:noAutofit/>
          </a:bodyPr>
          <a:lstStyle>
            <a:lvl1pPr lvl="0">
              <a:lnSpc>
                <a:spcPct val="85000"/>
              </a:lnSpc>
              <a:spcBef>
                <a:spcPts val="0"/>
              </a:spcBef>
              <a:spcAft>
                <a:spcPts val="0"/>
              </a:spcAft>
              <a:buSzPts val="5200"/>
              <a:buFont typeface="Sarala"/>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13" name="Google Shape;13;p2"/>
          <p:cNvSpPr/>
          <p:nvPr/>
        </p:nvSpPr>
        <p:spPr>
          <a:xfrm>
            <a:off x="125" y="4063975"/>
            <a:ext cx="2175600" cy="7236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13225" y="0"/>
            <a:ext cx="41784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75" y="0"/>
            <a:ext cx="713100" cy="356400"/>
          </a:xfrm>
          <a:prstGeom prst="rect">
            <a:avLst/>
          </a:pr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853800" y="4787100"/>
            <a:ext cx="22905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2" name="Shape 62"/>
        <p:cNvGrpSpPr/>
        <p:nvPr/>
      </p:nvGrpSpPr>
      <p:grpSpPr>
        <a:xfrm>
          <a:off x="0" y="0"/>
          <a:ext cx="0" cy="0"/>
          <a:chOff x="0" y="0"/>
          <a:chExt cx="0" cy="0"/>
        </a:xfrm>
      </p:grpSpPr>
      <p:sp>
        <p:nvSpPr>
          <p:cNvPr id="63" name="Google Shape;63;p11"/>
          <p:cNvSpPr txBox="1"/>
          <p:nvPr>
            <p:ph hasCustomPrompt="1" type="title"/>
          </p:nvPr>
        </p:nvSpPr>
        <p:spPr>
          <a:xfrm>
            <a:off x="1946840" y="1774892"/>
            <a:ext cx="6619800" cy="1449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200"/>
              <a:buNone/>
              <a:defRPr sz="8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4" name="Google Shape;64;p11"/>
          <p:cNvSpPr txBox="1"/>
          <p:nvPr>
            <p:ph idx="1" type="body"/>
          </p:nvPr>
        </p:nvSpPr>
        <p:spPr>
          <a:xfrm>
            <a:off x="1900825" y="3105792"/>
            <a:ext cx="6619800" cy="3753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a:lvl1pPr>
            <a:lvl2pPr indent="-342900" lvl="1" marL="914400" algn="ctr">
              <a:spcBef>
                <a:spcPts val="1600"/>
              </a:spcBef>
              <a:spcAft>
                <a:spcPts val="0"/>
              </a:spcAft>
              <a:buSzPts val="1800"/>
              <a:buChar char="○"/>
              <a:defRPr sz="1800"/>
            </a:lvl2pPr>
            <a:lvl3pPr indent="-342900" lvl="2" marL="1371600" algn="ctr">
              <a:spcBef>
                <a:spcPts val="1600"/>
              </a:spcBef>
              <a:spcAft>
                <a:spcPts val="0"/>
              </a:spcAft>
              <a:buSzPts val="1800"/>
              <a:buChar char="■"/>
              <a:defRPr sz="1800"/>
            </a:lvl3pPr>
            <a:lvl4pPr indent="-342900" lvl="3" marL="1828800" algn="ctr">
              <a:spcBef>
                <a:spcPts val="1600"/>
              </a:spcBef>
              <a:spcAft>
                <a:spcPts val="0"/>
              </a:spcAft>
              <a:buSzPts val="1800"/>
              <a:buChar char="●"/>
              <a:defRPr sz="1800"/>
            </a:lvl4pPr>
            <a:lvl5pPr indent="-342900" lvl="4" marL="2286000" algn="ctr">
              <a:spcBef>
                <a:spcPts val="1600"/>
              </a:spcBef>
              <a:spcAft>
                <a:spcPts val="0"/>
              </a:spcAft>
              <a:buSzPts val="1800"/>
              <a:buChar char="○"/>
              <a:defRPr sz="1800"/>
            </a:lvl5pPr>
            <a:lvl6pPr indent="-342900" lvl="5" marL="2743200" algn="ctr">
              <a:spcBef>
                <a:spcPts val="1600"/>
              </a:spcBef>
              <a:spcAft>
                <a:spcPts val="0"/>
              </a:spcAft>
              <a:buSzPts val="1800"/>
              <a:buChar char="■"/>
              <a:defRPr sz="1800"/>
            </a:lvl6pPr>
            <a:lvl7pPr indent="-342900" lvl="6" marL="3200400" algn="ctr">
              <a:spcBef>
                <a:spcPts val="1600"/>
              </a:spcBef>
              <a:spcAft>
                <a:spcPts val="0"/>
              </a:spcAft>
              <a:buSzPts val="1800"/>
              <a:buChar char="●"/>
              <a:defRPr sz="1800"/>
            </a:lvl7pPr>
            <a:lvl8pPr indent="-342900" lvl="7" marL="3657600" algn="ctr">
              <a:spcBef>
                <a:spcPts val="1600"/>
              </a:spcBef>
              <a:spcAft>
                <a:spcPts val="0"/>
              </a:spcAft>
              <a:buSzPts val="1800"/>
              <a:buChar char="○"/>
              <a:defRPr sz="1800"/>
            </a:lvl8pPr>
            <a:lvl9pPr indent="-342900" lvl="8" marL="4114800" algn="ctr">
              <a:spcBef>
                <a:spcPts val="1600"/>
              </a:spcBef>
              <a:spcAft>
                <a:spcPts val="1600"/>
              </a:spcAft>
              <a:buSzPts val="1800"/>
              <a:buChar char="■"/>
              <a:defRPr sz="1800"/>
            </a:lvl9pPr>
          </a:lstStyle>
          <a:p/>
        </p:txBody>
      </p:sp>
      <p:sp>
        <p:nvSpPr>
          <p:cNvPr id="65" name="Google Shape;65;p11"/>
          <p:cNvSpPr/>
          <p:nvPr/>
        </p:nvSpPr>
        <p:spPr>
          <a:xfrm>
            <a:off x="4572000" y="-10600"/>
            <a:ext cx="4572000" cy="72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a:off x="4572000" y="4415325"/>
            <a:ext cx="4572000" cy="72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6853800" y="4807300"/>
            <a:ext cx="2290200" cy="35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SECTION_TITLE_AND_DESCRIPTION_1">
    <p:spTree>
      <p:nvGrpSpPr>
        <p:cNvPr id="69" name="Shape 69"/>
        <p:cNvGrpSpPr/>
        <p:nvPr/>
      </p:nvGrpSpPr>
      <p:grpSpPr>
        <a:xfrm>
          <a:off x="0" y="0"/>
          <a:ext cx="0" cy="0"/>
          <a:chOff x="0" y="0"/>
          <a:chExt cx="0" cy="0"/>
        </a:xfrm>
      </p:grpSpPr>
      <p:sp>
        <p:nvSpPr>
          <p:cNvPr id="70" name="Google Shape;70;p13"/>
          <p:cNvSpPr/>
          <p:nvPr/>
        </p:nvSpPr>
        <p:spPr>
          <a:xfrm>
            <a:off x="0" y="1756525"/>
            <a:ext cx="9144000" cy="337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txBox="1"/>
          <p:nvPr>
            <p:ph type="title"/>
          </p:nvPr>
        </p:nvSpPr>
        <p:spPr>
          <a:xfrm>
            <a:off x="66125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2" name="Google Shape;72;p13"/>
          <p:cNvSpPr txBox="1"/>
          <p:nvPr>
            <p:ph idx="1" type="subTitle"/>
          </p:nvPr>
        </p:nvSpPr>
        <p:spPr>
          <a:xfrm>
            <a:off x="66125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3" name="Google Shape;73;p13"/>
          <p:cNvSpPr txBox="1"/>
          <p:nvPr>
            <p:ph hasCustomPrompt="1" idx="2" type="title"/>
          </p:nvPr>
        </p:nvSpPr>
        <p:spPr>
          <a:xfrm>
            <a:off x="97085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74" name="Google Shape;74;p13"/>
          <p:cNvSpPr txBox="1"/>
          <p:nvPr>
            <p:ph idx="3" type="title"/>
          </p:nvPr>
        </p:nvSpPr>
        <p:spPr>
          <a:xfrm>
            <a:off x="337170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5" name="Google Shape;75;p13"/>
          <p:cNvSpPr txBox="1"/>
          <p:nvPr>
            <p:ph idx="4" type="subTitle"/>
          </p:nvPr>
        </p:nvSpPr>
        <p:spPr>
          <a:xfrm>
            <a:off x="337170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6" name="Google Shape;76;p13"/>
          <p:cNvSpPr txBox="1"/>
          <p:nvPr>
            <p:ph hasCustomPrompt="1" idx="5" type="title"/>
          </p:nvPr>
        </p:nvSpPr>
        <p:spPr>
          <a:xfrm>
            <a:off x="368130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77" name="Google Shape;77;p13"/>
          <p:cNvSpPr txBox="1"/>
          <p:nvPr>
            <p:ph idx="6" type="title"/>
          </p:nvPr>
        </p:nvSpPr>
        <p:spPr>
          <a:xfrm>
            <a:off x="608215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8" name="Google Shape;78;p13"/>
          <p:cNvSpPr txBox="1"/>
          <p:nvPr>
            <p:ph idx="7" type="subTitle"/>
          </p:nvPr>
        </p:nvSpPr>
        <p:spPr>
          <a:xfrm>
            <a:off x="608215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9" name="Google Shape;79;p13"/>
          <p:cNvSpPr txBox="1"/>
          <p:nvPr>
            <p:ph hasCustomPrompt="1" idx="8" type="title"/>
          </p:nvPr>
        </p:nvSpPr>
        <p:spPr>
          <a:xfrm>
            <a:off x="639175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0" name="Google Shape;80;p13"/>
          <p:cNvSpPr txBox="1"/>
          <p:nvPr>
            <p:ph idx="9" type="title"/>
          </p:nvPr>
        </p:nvSpPr>
        <p:spPr>
          <a:xfrm>
            <a:off x="66125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1" name="Google Shape;81;p13"/>
          <p:cNvSpPr txBox="1"/>
          <p:nvPr>
            <p:ph idx="13" type="subTitle"/>
          </p:nvPr>
        </p:nvSpPr>
        <p:spPr>
          <a:xfrm>
            <a:off x="66125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2" name="Google Shape;82;p13"/>
          <p:cNvSpPr txBox="1"/>
          <p:nvPr>
            <p:ph hasCustomPrompt="1" idx="14" type="title"/>
          </p:nvPr>
        </p:nvSpPr>
        <p:spPr>
          <a:xfrm>
            <a:off x="97085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3" name="Google Shape;83;p13"/>
          <p:cNvSpPr txBox="1"/>
          <p:nvPr>
            <p:ph idx="15" type="title"/>
          </p:nvPr>
        </p:nvSpPr>
        <p:spPr>
          <a:xfrm>
            <a:off x="337170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4" name="Google Shape;84;p13"/>
          <p:cNvSpPr txBox="1"/>
          <p:nvPr>
            <p:ph idx="16" type="subTitle"/>
          </p:nvPr>
        </p:nvSpPr>
        <p:spPr>
          <a:xfrm>
            <a:off x="337170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13"/>
          <p:cNvSpPr txBox="1"/>
          <p:nvPr>
            <p:ph hasCustomPrompt="1" idx="17" type="title"/>
          </p:nvPr>
        </p:nvSpPr>
        <p:spPr>
          <a:xfrm>
            <a:off x="368130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6" name="Google Shape;86;p13"/>
          <p:cNvSpPr txBox="1"/>
          <p:nvPr>
            <p:ph idx="18" type="title"/>
          </p:nvPr>
        </p:nvSpPr>
        <p:spPr>
          <a:xfrm>
            <a:off x="608215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7" name="Google Shape;87;p13"/>
          <p:cNvSpPr txBox="1"/>
          <p:nvPr>
            <p:ph idx="19" type="subTitle"/>
          </p:nvPr>
        </p:nvSpPr>
        <p:spPr>
          <a:xfrm>
            <a:off x="608215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13"/>
          <p:cNvSpPr txBox="1"/>
          <p:nvPr>
            <p:ph hasCustomPrompt="1" idx="20" type="title"/>
          </p:nvPr>
        </p:nvSpPr>
        <p:spPr>
          <a:xfrm>
            <a:off x="639175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9" name="Google Shape;89;p13"/>
          <p:cNvSpPr txBox="1"/>
          <p:nvPr>
            <p:ph idx="21"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90" name="Google Shape;90;p13"/>
          <p:cNvSpPr/>
          <p:nvPr/>
        </p:nvSpPr>
        <p:spPr>
          <a:xfrm>
            <a:off x="8784650" y="0"/>
            <a:ext cx="3591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0" y="1603600"/>
            <a:ext cx="7131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hree Columns">
  <p:cSld name="SECTION_TITLE_AND_DESCRIPTION_1_1">
    <p:spTree>
      <p:nvGrpSpPr>
        <p:cNvPr id="92" name="Shape 92"/>
        <p:cNvGrpSpPr/>
        <p:nvPr/>
      </p:nvGrpSpPr>
      <p:grpSpPr>
        <a:xfrm>
          <a:off x="0" y="0"/>
          <a:ext cx="0" cy="0"/>
          <a:chOff x="0" y="0"/>
          <a:chExt cx="0" cy="0"/>
        </a:xfrm>
      </p:grpSpPr>
      <p:sp>
        <p:nvSpPr>
          <p:cNvPr id="93" name="Google Shape;93;p14"/>
          <p:cNvSpPr txBox="1"/>
          <p:nvPr>
            <p:ph type="title"/>
          </p:nvPr>
        </p:nvSpPr>
        <p:spPr>
          <a:xfrm>
            <a:off x="81365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4" name="Google Shape;94;p14"/>
          <p:cNvSpPr txBox="1"/>
          <p:nvPr>
            <p:ph idx="1" type="subTitle"/>
          </p:nvPr>
        </p:nvSpPr>
        <p:spPr>
          <a:xfrm>
            <a:off x="81365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14"/>
          <p:cNvSpPr txBox="1"/>
          <p:nvPr>
            <p:ph idx="2" type="title"/>
          </p:nvPr>
        </p:nvSpPr>
        <p:spPr>
          <a:xfrm>
            <a:off x="337170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6" name="Google Shape;96;p14"/>
          <p:cNvSpPr txBox="1"/>
          <p:nvPr>
            <p:ph idx="3" type="subTitle"/>
          </p:nvPr>
        </p:nvSpPr>
        <p:spPr>
          <a:xfrm>
            <a:off x="337170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7" name="Google Shape;97;p14"/>
          <p:cNvSpPr txBox="1"/>
          <p:nvPr>
            <p:ph idx="4" type="title"/>
          </p:nvPr>
        </p:nvSpPr>
        <p:spPr>
          <a:xfrm>
            <a:off x="592975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8" name="Google Shape;98;p14"/>
          <p:cNvSpPr txBox="1"/>
          <p:nvPr>
            <p:ph idx="5" type="subTitle"/>
          </p:nvPr>
        </p:nvSpPr>
        <p:spPr>
          <a:xfrm>
            <a:off x="592975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9" name="Google Shape;99;p14"/>
          <p:cNvSpPr/>
          <p:nvPr/>
        </p:nvSpPr>
        <p:spPr>
          <a:xfrm>
            <a:off x="0" y="4419900"/>
            <a:ext cx="91440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txBox="1"/>
          <p:nvPr>
            <p:ph idx="6"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01" name="Google Shape;101;p14"/>
          <p:cNvSpPr/>
          <p:nvPr/>
        </p:nvSpPr>
        <p:spPr>
          <a:xfrm>
            <a:off x="8430775" y="0"/>
            <a:ext cx="713100" cy="356400"/>
          </a:xfrm>
          <a:prstGeom prst="rect">
            <a:avLst/>
          </a:pr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SECTION_TITLE_AND_DESCRIPTION_1_1_1">
    <p:spTree>
      <p:nvGrpSpPr>
        <p:cNvPr id="102" name="Shape 102"/>
        <p:cNvGrpSpPr/>
        <p:nvPr/>
      </p:nvGrpSpPr>
      <p:grpSpPr>
        <a:xfrm>
          <a:off x="0" y="0"/>
          <a:ext cx="0" cy="0"/>
          <a:chOff x="0" y="0"/>
          <a:chExt cx="0" cy="0"/>
        </a:xfrm>
      </p:grpSpPr>
      <p:sp>
        <p:nvSpPr>
          <p:cNvPr id="103" name="Google Shape;103;p15"/>
          <p:cNvSpPr/>
          <p:nvPr/>
        </p:nvSpPr>
        <p:spPr>
          <a:xfrm>
            <a:off x="712175" y="3051975"/>
            <a:ext cx="7730400" cy="35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5300" y="0"/>
            <a:ext cx="9144000" cy="71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5300" y="4416875"/>
            <a:ext cx="9144000" cy="76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txBox="1"/>
          <p:nvPr>
            <p:ph type="title"/>
          </p:nvPr>
        </p:nvSpPr>
        <p:spPr>
          <a:xfrm>
            <a:off x="3277050" y="3007434"/>
            <a:ext cx="2589900" cy="447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07" name="Google Shape;107;p15"/>
          <p:cNvSpPr txBox="1"/>
          <p:nvPr>
            <p:ph idx="1" type="subTitle"/>
          </p:nvPr>
        </p:nvSpPr>
        <p:spPr>
          <a:xfrm>
            <a:off x="1551975" y="1688475"/>
            <a:ext cx="6040200" cy="144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sz="2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8" name="Google Shape;108;p15"/>
          <p:cNvSpPr/>
          <p:nvPr/>
        </p:nvSpPr>
        <p:spPr>
          <a:xfrm>
            <a:off x="7592175" y="4775700"/>
            <a:ext cx="1557000" cy="36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5300" y="541150"/>
            <a:ext cx="7068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of text 1">
  <p:cSld name="TITLE_ONLY_1">
    <p:spTree>
      <p:nvGrpSpPr>
        <p:cNvPr id="110" name="Shape 110"/>
        <p:cNvGrpSpPr/>
        <p:nvPr/>
      </p:nvGrpSpPr>
      <p:grpSpPr>
        <a:xfrm>
          <a:off x="0" y="0"/>
          <a:ext cx="0" cy="0"/>
          <a:chOff x="0" y="0"/>
          <a:chExt cx="0" cy="0"/>
        </a:xfrm>
      </p:grpSpPr>
      <p:sp>
        <p:nvSpPr>
          <p:cNvPr id="111" name="Google Shape;111;p16"/>
          <p:cNvSpPr/>
          <p:nvPr/>
        </p:nvSpPr>
        <p:spPr>
          <a:xfrm>
            <a:off x="4470525" y="3701400"/>
            <a:ext cx="4673400" cy="94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5111875" y="0"/>
            <a:ext cx="40320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txBox="1"/>
          <p:nvPr>
            <p:ph type="title"/>
          </p:nvPr>
        </p:nvSpPr>
        <p:spPr>
          <a:xfrm>
            <a:off x="5462775" y="1331400"/>
            <a:ext cx="2320800" cy="12624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14" name="Google Shape;114;p16"/>
          <p:cNvSpPr txBox="1"/>
          <p:nvPr>
            <p:ph idx="1" type="subTitle"/>
          </p:nvPr>
        </p:nvSpPr>
        <p:spPr>
          <a:xfrm>
            <a:off x="5449675" y="2549700"/>
            <a:ext cx="2346900" cy="126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16"/>
          <p:cNvSpPr/>
          <p:nvPr/>
        </p:nvSpPr>
        <p:spPr>
          <a:xfrm>
            <a:off x="0" y="0"/>
            <a:ext cx="713100" cy="71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0" y="4786500"/>
            <a:ext cx="1491900" cy="35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of text 2">
  <p:cSld name="TITLE_ONLY_1_1">
    <p:spTree>
      <p:nvGrpSpPr>
        <p:cNvPr id="117" name="Shape 117"/>
        <p:cNvGrpSpPr/>
        <p:nvPr/>
      </p:nvGrpSpPr>
      <p:grpSpPr>
        <a:xfrm>
          <a:off x="0" y="0"/>
          <a:ext cx="0" cy="0"/>
          <a:chOff x="0" y="0"/>
          <a:chExt cx="0" cy="0"/>
        </a:xfrm>
      </p:grpSpPr>
      <p:sp>
        <p:nvSpPr>
          <p:cNvPr id="118" name="Google Shape;118;p17"/>
          <p:cNvSpPr/>
          <p:nvPr/>
        </p:nvSpPr>
        <p:spPr>
          <a:xfrm flipH="1">
            <a:off x="0" y="3701400"/>
            <a:ext cx="4518600" cy="94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flipH="1">
            <a:off x="50" y="0"/>
            <a:ext cx="40320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flipH="1">
            <a:off x="8430825" y="0"/>
            <a:ext cx="713100" cy="71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flipH="1">
            <a:off x="7652025" y="4786500"/>
            <a:ext cx="1491900" cy="35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ph type="title"/>
          </p:nvPr>
        </p:nvSpPr>
        <p:spPr>
          <a:xfrm>
            <a:off x="1312150" y="1331500"/>
            <a:ext cx="2417400" cy="12624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23" name="Google Shape;123;p17"/>
          <p:cNvSpPr txBox="1"/>
          <p:nvPr>
            <p:ph idx="1" type="subTitle"/>
          </p:nvPr>
        </p:nvSpPr>
        <p:spPr>
          <a:xfrm>
            <a:off x="1332300" y="2549613"/>
            <a:ext cx="2376900" cy="126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wo Columns">
  <p:cSld name="SECTION_TITLE_AND_DESCRIPTION_1_1_2">
    <p:spTree>
      <p:nvGrpSpPr>
        <p:cNvPr id="124" name="Shape 124"/>
        <p:cNvGrpSpPr/>
        <p:nvPr/>
      </p:nvGrpSpPr>
      <p:grpSpPr>
        <a:xfrm>
          <a:off x="0" y="0"/>
          <a:ext cx="0" cy="0"/>
          <a:chOff x="0" y="0"/>
          <a:chExt cx="0" cy="0"/>
        </a:xfrm>
      </p:grpSpPr>
      <p:sp>
        <p:nvSpPr>
          <p:cNvPr id="125" name="Google Shape;125;p18"/>
          <p:cNvSpPr/>
          <p:nvPr/>
        </p:nvSpPr>
        <p:spPr>
          <a:xfrm>
            <a:off x="712550" y="2307375"/>
            <a:ext cx="3141300" cy="283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5289448" y="2307375"/>
            <a:ext cx="3141300" cy="283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txBox="1"/>
          <p:nvPr>
            <p:ph type="title"/>
          </p:nvPr>
        </p:nvSpPr>
        <p:spPr>
          <a:xfrm>
            <a:off x="1082306" y="2838793"/>
            <a:ext cx="24006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2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28" name="Google Shape;128;p18"/>
          <p:cNvSpPr txBox="1"/>
          <p:nvPr>
            <p:ph idx="1" type="subTitle"/>
          </p:nvPr>
        </p:nvSpPr>
        <p:spPr>
          <a:xfrm>
            <a:off x="1082306" y="3333294"/>
            <a:ext cx="2400600" cy="9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18"/>
          <p:cNvSpPr txBox="1"/>
          <p:nvPr>
            <p:ph idx="2" type="title"/>
          </p:nvPr>
        </p:nvSpPr>
        <p:spPr>
          <a:xfrm>
            <a:off x="5653500" y="2838793"/>
            <a:ext cx="24006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2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30" name="Google Shape;130;p18"/>
          <p:cNvSpPr txBox="1"/>
          <p:nvPr>
            <p:ph idx="3" type="subTitle"/>
          </p:nvPr>
        </p:nvSpPr>
        <p:spPr>
          <a:xfrm>
            <a:off x="5653500" y="3333294"/>
            <a:ext cx="2400600" cy="9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 name="Google Shape;131;p18"/>
          <p:cNvSpPr txBox="1"/>
          <p:nvPr>
            <p:ph idx="4"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32" name="Google Shape;132;p18"/>
          <p:cNvSpPr/>
          <p:nvPr/>
        </p:nvSpPr>
        <p:spPr>
          <a:xfrm>
            <a:off x="0" y="4772325"/>
            <a:ext cx="9144000" cy="3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flipH="1">
            <a:off x="8433163" y="0"/>
            <a:ext cx="7077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flipH="1">
            <a:off x="3088" y="0"/>
            <a:ext cx="7077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Four Columns ">
  <p:cSld name="SECTION_TITLE_AND_DESCRIPTION_1_1_3">
    <p:spTree>
      <p:nvGrpSpPr>
        <p:cNvPr id="135" name="Shape 135"/>
        <p:cNvGrpSpPr/>
        <p:nvPr/>
      </p:nvGrpSpPr>
      <p:grpSpPr>
        <a:xfrm>
          <a:off x="0" y="0"/>
          <a:ext cx="0" cy="0"/>
          <a:chOff x="0" y="0"/>
          <a:chExt cx="0" cy="0"/>
        </a:xfrm>
      </p:grpSpPr>
      <p:sp>
        <p:nvSpPr>
          <p:cNvPr id="136" name="Google Shape;136;p19"/>
          <p:cNvSpPr txBox="1"/>
          <p:nvPr>
            <p:ph type="title"/>
          </p:nvPr>
        </p:nvSpPr>
        <p:spPr>
          <a:xfrm>
            <a:off x="923550" y="2104063"/>
            <a:ext cx="2190900" cy="44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7" name="Google Shape;137;p19"/>
          <p:cNvSpPr txBox="1"/>
          <p:nvPr>
            <p:ph idx="1" type="subTitle"/>
          </p:nvPr>
        </p:nvSpPr>
        <p:spPr>
          <a:xfrm>
            <a:off x="923550" y="2475136"/>
            <a:ext cx="21909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8" name="Google Shape;138;p19"/>
          <p:cNvSpPr txBox="1"/>
          <p:nvPr>
            <p:ph idx="2" type="title"/>
          </p:nvPr>
        </p:nvSpPr>
        <p:spPr>
          <a:xfrm>
            <a:off x="923550" y="3506341"/>
            <a:ext cx="2190900" cy="44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9" name="Google Shape;139;p19"/>
          <p:cNvSpPr txBox="1"/>
          <p:nvPr>
            <p:ph idx="3" type="subTitle"/>
          </p:nvPr>
        </p:nvSpPr>
        <p:spPr>
          <a:xfrm>
            <a:off x="923550" y="3877413"/>
            <a:ext cx="21909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 name="Google Shape;140;p19"/>
          <p:cNvSpPr txBox="1"/>
          <p:nvPr>
            <p:ph idx="4" type="title"/>
          </p:nvPr>
        </p:nvSpPr>
        <p:spPr>
          <a:xfrm>
            <a:off x="6029625" y="2104063"/>
            <a:ext cx="21909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1" name="Google Shape;141;p19"/>
          <p:cNvSpPr txBox="1"/>
          <p:nvPr>
            <p:ph idx="5" type="subTitle"/>
          </p:nvPr>
        </p:nvSpPr>
        <p:spPr>
          <a:xfrm>
            <a:off x="6029625" y="2475137"/>
            <a:ext cx="21909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2" name="Google Shape;142;p19"/>
          <p:cNvSpPr txBox="1"/>
          <p:nvPr>
            <p:ph idx="6" type="title"/>
          </p:nvPr>
        </p:nvSpPr>
        <p:spPr>
          <a:xfrm>
            <a:off x="6029625" y="3506343"/>
            <a:ext cx="21909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3" name="Google Shape;143;p19"/>
          <p:cNvSpPr txBox="1"/>
          <p:nvPr>
            <p:ph idx="7" type="subTitle"/>
          </p:nvPr>
        </p:nvSpPr>
        <p:spPr>
          <a:xfrm>
            <a:off x="6029625" y="3877414"/>
            <a:ext cx="21909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4" name="Google Shape;144;p19"/>
          <p:cNvSpPr txBox="1"/>
          <p:nvPr>
            <p:ph idx="8"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45" name="Google Shape;145;p19"/>
          <p:cNvSpPr/>
          <p:nvPr/>
        </p:nvSpPr>
        <p:spPr>
          <a:xfrm>
            <a:off x="5575" y="-5125"/>
            <a:ext cx="707700" cy="145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8435675" y="719350"/>
            <a:ext cx="707700" cy="145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a:off x="5575" y="4783500"/>
            <a:ext cx="707700" cy="36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ly Title 1">
  <p:cSld name="SECTION_TITLE_AND_DESCRIPTION_1_1_4">
    <p:spTree>
      <p:nvGrpSpPr>
        <p:cNvPr id="148" name="Shape 148"/>
        <p:cNvGrpSpPr/>
        <p:nvPr/>
      </p:nvGrpSpPr>
      <p:grpSpPr>
        <a:xfrm>
          <a:off x="0" y="0"/>
          <a:ext cx="0" cy="0"/>
          <a:chOff x="0" y="0"/>
          <a:chExt cx="0" cy="0"/>
        </a:xfrm>
      </p:grpSpPr>
      <p:sp>
        <p:nvSpPr>
          <p:cNvPr id="149" name="Google Shape;149;p20"/>
          <p:cNvSpPr/>
          <p:nvPr/>
        </p:nvSpPr>
        <p:spPr>
          <a:xfrm>
            <a:off x="0" y="4776850"/>
            <a:ext cx="9144000" cy="36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p:nvPr/>
        </p:nvSpPr>
        <p:spPr>
          <a:xfrm>
            <a:off x="4573925" y="350"/>
            <a:ext cx="4570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4836250" y="2931900"/>
            <a:ext cx="4035300" cy="662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3200"/>
              <a:buNone/>
              <a:defRPr sz="4300">
                <a:solidFill>
                  <a:schemeClr val="lt1"/>
                </a:solidFill>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20" name="Google Shape;20;p3"/>
          <p:cNvSpPr txBox="1"/>
          <p:nvPr>
            <p:ph hasCustomPrompt="1" idx="2" type="title"/>
          </p:nvPr>
        </p:nvSpPr>
        <p:spPr>
          <a:xfrm>
            <a:off x="5786125" y="956698"/>
            <a:ext cx="2135400" cy="197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1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1" name="Google Shape;21;p3"/>
          <p:cNvSpPr txBox="1"/>
          <p:nvPr>
            <p:ph idx="1" type="subTitle"/>
          </p:nvPr>
        </p:nvSpPr>
        <p:spPr>
          <a:xfrm>
            <a:off x="5277425" y="3594000"/>
            <a:ext cx="3152700" cy="59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 name="Google Shape;22;p3"/>
          <p:cNvSpPr/>
          <p:nvPr/>
        </p:nvSpPr>
        <p:spPr>
          <a:xfrm>
            <a:off x="-10850" y="-5125"/>
            <a:ext cx="7242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6853800" y="4776850"/>
            <a:ext cx="2300400" cy="363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10850" y="4776850"/>
            <a:ext cx="724200" cy="36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ly Title 2">
  <p:cSld name="SECTION_TITLE_AND_DESCRIPTION_1_1_4_2">
    <p:spTree>
      <p:nvGrpSpPr>
        <p:cNvPr id="151" name="Shape 151"/>
        <p:cNvGrpSpPr/>
        <p:nvPr/>
      </p:nvGrpSpPr>
      <p:grpSpPr>
        <a:xfrm>
          <a:off x="0" y="0"/>
          <a:ext cx="0" cy="0"/>
          <a:chOff x="0" y="0"/>
          <a:chExt cx="0" cy="0"/>
        </a:xfrm>
      </p:grpSpPr>
      <p:sp>
        <p:nvSpPr>
          <p:cNvPr id="152" name="Google Shape;152;p21"/>
          <p:cNvSpPr/>
          <p:nvPr/>
        </p:nvSpPr>
        <p:spPr>
          <a:xfrm>
            <a:off x="0" y="719350"/>
            <a:ext cx="713100" cy="4419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8430775" y="2571750"/>
            <a:ext cx="713100" cy="256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8430775" y="-1600"/>
            <a:ext cx="713100" cy="7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ix Columns">
  <p:cSld name="SECTION_TITLE_AND_DESCRIPTION_1_2">
    <p:spTree>
      <p:nvGrpSpPr>
        <p:cNvPr id="156" name="Shape 156"/>
        <p:cNvGrpSpPr/>
        <p:nvPr/>
      </p:nvGrpSpPr>
      <p:grpSpPr>
        <a:xfrm>
          <a:off x="0" y="0"/>
          <a:ext cx="0" cy="0"/>
          <a:chOff x="0" y="0"/>
          <a:chExt cx="0" cy="0"/>
        </a:xfrm>
      </p:grpSpPr>
      <p:sp>
        <p:nvSpPr>
          <p:cNvPr id="157" name="Google Shape;157;p22"/>
          <p:cNvSpPr/>
          <p:nvPr/>
        </p:nvSpPr>
        <p:spPr>
          <a:xfrm>
            <a:off x="5300" y="2162570"/>
            <a:ext cx="9133500" cy="4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5300" y="3502195"/>
            <a:ext cx="9133500" cy="44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5300" y="0"/>
            <a:ext cx="9133500" cy="175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txBox="1"/>
          <p:nvPr>
            <p:ph type="title"/>
          </p:nvPr>
        </p:nvSpPr>
        <p:spPr>
          <a:xfrm>
            <a:off x="98630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1" name="Google Shape;161;p22"/>
          <p:cNvSpPr txBox="1"/>
          <p:nvPr>
            <p:ph idx="1" type="subTitle"/>
          </p:nvPr>
        </p:nvSpPr>
        <p:spPr>
          <a:xfrm>
            <a:off x="81365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2" name="Google Shape;162;p22"/>
          <p:cNvSpPr txBox="1"/>
          <p:nvPr>
            <p:ph idx="2" type="title"/>
          </p:nvPr>
        </p:nvSpPr>
        <p:spPr>
          <a:xfrm>
            <a:off x="354435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3" name="Google Shape;163;p22"/>
          <p:cNvSpPr txBox="1"/>
          <p:nvPr>
            <p:ph idx="3" type="subTitle"/>
          </p:nvPr>
        </p:nvSpPr>
        <p:spPr>
          <a:xfrm>
            <a:off x="337170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4" name="Google Shape;164;p22"/>
          <p:cNvSpPr txBox="1"/>
          <p:nvPr>
            <p:ph idx="4" type="title"/>
          </p:nvPr>
        </p:nvSpPr>
        <p:spPr>
          <a:xfrm>
            <a:off x="610240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5" name="Google Shape;165;p22"/>
          <p:cNvSpPr txBox="1"/>
          <p:nvPr>
            <p:ph idx="5" type="subTitle"/>
          </p:nvPr>
        </p:nvSpPr>
        <p:spPr>
          <a:xfrm>
            <a:off x="592975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6" name="Google Shape;166;p22"/>
          <p:cNvSpPr txBox="1"/>
          <p:nvPr>
            <p:ph idx="6" type="title"/>
          </p:nvPr>
        </p:nvSpPr>
        <p:spPr>
          <a:xfrm>
            <a:off x="98630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7" name="Google Shape;167;p22"/>
          <p:cNvSpPr txBox="1"/>
          <p:nvPr>
            <p:ph idx="7" type="subTitle"/>
          </p:nvPr>
        </p:nvSpPr>
        <p:spPr>
          <a:xfrm>
            <a:off x="81365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8" name="Google Shape;168;p22"/>
          <p:cNvSpPr txBox="1"/>
          <p:nvPr>
            <p:ph idx="8" type="title"/>
          </p:nvPr>
        </p:nvSpPr>
        <p:spPr>
          <a:xfrm>
            <a:off x="354435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9" name="Google Shape;169;p22"/>
          <p:cNvSpPr txBox="1"/>
          <p:nvPr>
            <p:ph idx="9" type="subTitle"/>
          </p:nvPr>
        </p:nvSpPr>
        <p:spPr>
          <a:xfrm>
            <a:off x="337170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0" name="Google Shape;170;p22"/>
          <p:cNvSpPr txBox="1"/>
          <p:nvPr>
            <p:ph idx="13" type="title"/>
          </p:nvPr>
        </p:nvSpPr>
        <p:spPr>
          <a:xfrm>
            <a:off x="610240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1" name="Google Shape;171;p22"/>
          <p:cNvSpPr txBox="1"/>
          <p:nvPr>
            <p:ph idx="14" type="subTitle"/>
          </p:nvPr>
        </p:nvSpPr>
        <p:spPr>
          <a:xfrm>
            <a:off x="592975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2" name="Google Shape;172;p22"/>
          <p:cNvSpPr txBox="1"/>
          <p:nvPr>
            <p:ph idx="15"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73" name="Google Shape;173;p22"/>
          <p:cNvSpPr/>
          <p:nvPr/>
        </p:nvSpPr>
        <p:spPr>
          <a:xfrm>
            <a:off x="7926175" y="0"/>
            <a:ext cx="1217700" cy="36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0" y="1028700"/>
            <a:ext cx="713100" cy="36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 credits">
  <p:cSld name="TITLE_1">
    <p:spTree>
      <p:nvGrpSpPr>
        <p:cNvPr id="175" name="Shape 175"/>
        <p:cNvGrpSpPr/>
        <p:nvPr/>
      </p:nvGrpSpPr>
      <p:grpSpPr>
        <a:xfrm>
          <a:off x="0" y="0"/>
          <a:ext cx="0" cy="0"/>
          <a:chOff x="0" y="0"/>
          <a:chExt cx="0" cy="0"/>
        </a:xfrm>
      </p:grpSpPr>
      <p:sp>
        <p:nvSpPr>
          <p:cNvPr id="176" name="Google Shape;176;p23"/>
          <p:cNvSpPr/>
          <p:nvPr/>
        </p:nvSpPr>
        <p:spPr>
          <a:xfrm>
            <a:off x="0" y="0"/>
            <a:ext cx="388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txBox="1"/>
          <p:nvPr>
            <p:ph type="ctrTitle"/>
          </p:nvPr>
        </p:nvSpPr>
        <p:spPr>
          <a:xfrm>
            <a:off x="592425" y="594400"/>
            <a:ext cx="2691300" cy="1393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5200"/>
              <a:buFont typeface="Work Sans Regular"/>
              <a:buNone/>
              <a:defRPr sz="5000"/>
            </a:lvl1pPr>
            <a:lvl2pPr lvl="1" rtl="0">
              <a:lnSpc>
                <a:spcPct val="90000"/>
              </a:lnSpc>
              <a:spcBef>
                <a:spcPts val="0"/>
              </a:spcBef>
              <a:spcAft>
                <a:spcPts val="0"/>
              </a:spcAft>
              <a:buSzPts val="5200"/>
              <a:buNone/>
              <a:defRPr sz="5200"/>
            </a:lvl2pPr>
            <a:lvl3pPr lvl="2" rtl="0">
              <a:lnSpc>
                <a:spcPct val="90000"/>
              </a:lnSpc>
              <a:spcBef>
                <a:spcPts val="0"/>
              </a:spcBef>
              <a:spcAft>
                <a:spcPts val="0"/>
              </a:spcAft>
              <a:buSzPts val="5200"/>
              <a:buNone/>
              <a:defRPr sz="5200"/>
            </a:lvl3pPr>
            <a:lvl4pPr lvl="3" rtl="0">
              <a:lnSpc>
                <a:spcPct val="90000"/>
              </a:lnSpc>
              <a:spcBef>
                <a:spcPts val="0"/>
              </a:spcBef>
              <a:spcAft>
                <a:spcPts val="0"/>
              </a:spcAft>
              <a:buSzPts val="5200"/>
              <a:buNone/>
              <a:defRPr sz="5200"/>
            </a:lvl4pPr>
            <a:lvl5pPr lvl="4" rtl="0">
              <a:lnSpc>
                <a:spcPct val="90000"/>
              </a:lnSpc>
              <a:spcBef>
                <a:spcPts val="0"/>
              </a:spcBef>
              <a:spcAft>
                <a:spcPts val="0"/>
              </a:spcAft>
              <a:buSzPts val="5200"/>
              <a:buNone/>
              <a:defRPr sz="5200"/>
            </a:lvl5pPr>
            <a:lvl6pPr lvl="5" rtl="0">
              <a:lnSpc>
                <a:spcPct val="90000"/>
              </a:lnSpc>
              <a:spcBef>
                <a:spcPts val="0"/>
              </a:spcBef>
              <a:spcAft>
                <a:spcPts val="0"/>
              </a:spcAft>
              <a:buSzPts val="5200"/>
              <a:buNone/>
              <a:defRPr sz="5200"/>
            </a:lvl6pPr>
            <a:lvl7pPr lvl="6" rtl="0">
              <a:lnSpc>
                <a:spcPct val="90000"/>
              </a:lnSpc>
              <a:spcBef>
                <a:spcPts val="0"/>
              </a:spcBef>
              <a:spcAft>
                <a:spcPts val="0"/>
              </a:spcAft>
              <a:buSzPts val="5200"/>
              <a:buNone/>
              <a:defRPr sz="5200"/>
            </a:lvl7pPr>
            <a:lvl8pPr lvl="7" rtl="0">
              <a:lnSpc>
                <a:spcPct val="90000"/>
              </a:lnSpc>
              <a:spcBef>
                <a:spcPts val="0"/>
              </a:spcBef>
              <a:spcAft>
                <a:spcPts val="0"/>
              </a:spcAft>
              <a:buSzPts val="5200"/>
              <a:buNone/>
              <a:defRPr sz="5200"/>
            </a:lvl8pPr>
            <a:lvl9pPr lvl="8" rtl="0">
              <a:lnSpc>
                <a:spcPct val="90000"/>
              </a:lnSpc>
              <a:spcBef>
                <a:spcPts val="0"/>
              </a:spcBef>
              <a:spcAft>
                <a:spcPts val="0"/>
              </a:spcAft>
              <a:buSzPts val="5200"/>
              <a:buNone/>
              <a:defRPr sz="5200"/>
            </a:lvl9pPr>
          </a:lstStyle>
          <a:p/>
        </p:txBody>
      </p:sp>
      <p:sp>
        <p:nvSpPr>
          <p:cNvPr id="178" name="Google Shape;178;p23"/>
          <p:cNvSpPr txBox="1"/>
          <p:nvPr>
            <p:ph idx="1" type="subTitle"/>
          </p:nvPr>
        </p:nvSpPr>
        <p:spPr>
          <a:xfrm>
            <a:off x="592423" y="1908225"/>
            <a:ext cx="2691300" cy="102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79" name="Google Shape;179;p23"/>
          <p:cNvSpPr txBox="1"/>
          <p:nvPr/>
        </p:nvSpPr>
        <p:spPr>
          <a:xfrm>
            <a:off x="602175" y="3532850"/>
            <a:ext cx="2691300" cy="667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dk1"/>
                </a:solidFill>
                <a:latin typeface="Montserrat"/>
                <a:ea typeface="Montserrat"/>
                <a:cs typeface="Montserrat"/>
                <a:sym typeface="Montserrat"/>
              </a:rPr>
              <a:t>CREDITS: This presentation template was created by </a:t>
            </a:r>
            <a:r>
              <a:rPr b="1" lang="en" sz="900">
                <a:solidFill>
                  <a:schemeClr val="dk1"/>
                </a:solidFill>
                <a:uFill>
                  <a:noFill/>
                </a:uFill>
                <a:latin typeface="Montserrat"/>
                <a:ea typeface="Montserrat"/>
                <a:cs typeface="Montserrat"/>
                <a:sym typeface="Montserrat"/>
                <a:hlinkClick r:id="rId2"/>
              </a:rPr>
              <a:t>Slidesgo</a:t>
            </a:r>
            <a:r>
              <a:rPr lang="en" sz="900">
                <a:solidFill>
                  <a:schemeClr val="dk1"/>
                </a:solidFill>
                <a:latin typeface="Montserrat"/>
                <a:ea typeface="Montserrat"/>
                <a:cs typeface="Montserrat"/>
                <a:sym typeface="Montserrat"/>
              </a:rPr>
              <a:t>, including icons by </a:t>
            </a:r>
            <a:r>
              <a:rPr b="1" lang="en" sz="900">
                <a:solidFill>
                  <a:schemeClr val="dk1"/>
                </a:solidFill>
                <a:uFill>
                  <a:noFill/>
                </a:uFill>
                <a:latin typeface="Montserrat"/>
                <a:ea typeface="Montserrat"/>
                <a:cs typeface="Montserrat"/>
                <a:sym typeface="Montserrat"/>
                <a:hlinkClick r:id="rId3"/>
              </a:rPr>
              <a:t>Flaticon</a:t>
            </a:r>
            <a:r>
              <a:rPr lang="en" sz="900">
                <a:solidFill>
                  <a:schemeClr val="dk1"/>
                </a:solidFill>
                <a:latin typeface="Montserrat"/>
                <a:ea typeface="Montserrat"/>
                <a:cs typeface="Montserrat"/>
                <a:sym typeface="Montserrat"/>
              </a:rPr>
              <a:t>, infographics &amp; images by </a:t>
            </a:r>
            <a:r>
              <a:rPr b="1" lang="en" sz="900">
                <a:solidFill>
                  <a:schemeClr val="dk1"/>
                </a:solidFill>
                <a:uFill>
                  <a:noFill/>
                </a:uFill>
                <a:latin typeface="Montserrat"/>
                <a:ea typeface="Montserrat"/>
                <a:cs typeface="Montserrat"/>
                <a:sym typeface="Montserrat"/>
                <a:hlinkClick r:id="rId4"/>
              </a:rPr>
              <a:t>Freepik</a:t>
            </a:r>
            <a:r>
              <a:rPr lang="en" sz="900">
                <a:solidFill>
                  <a:schemeClr val="dk1"/>
                </a:solidFill>
                <a:latin typeface="Montserrat"/>
                <a:ea typeface="Montserrat"/>
                <a:cs typeface="Montserrat"/>
                <a:sym typeface="Montserrat"/>
              </a:rPr>
              <a:t> and illustrations by </a:t>
            </a:r>
            <a:r>
              <a:rPr b="1" lang="en" sz="900">
                <a:solidFill>
                  <a:schemeClr val="dk1"/>
                </a:solidFill>
                <a:uFill>
                  <a:noFill/>
                </a:uFill>
                <a:latin typeface="Montserrat"/>
                <a:ea typeface="Montserrat"/>
                <a:cs typeface="Montserrat"/>
                <a:sym typeface="Montserrat"/>
                <a:hlinkClick r:id="rId5"/>
              </a:rPr>
              <a:t>Stories</a:t>
            </a:r>
            <a:endParaRPr sz="900">
              <a:solidFill>
                <a:schemeClr val="dk1"/>
              </a:solidFill>
              <a:latin typeface="Montserrat"/>
              <a:ea typeface="Montserrat"/>
              <a:cs typeface="Montserrat"/>
              <a:sym typeface="Montserrat"/>
            </a:endParaRPr>
          </a:p>
          <a:p>
            <a:pPr indent="0" lvl="0" marL="0" rtl="0" algn="ctr">
              <a:lnSpc>
                <a:spcPct val="100000"/>
              </a:lnSpc>
              <a:spcBef>
                <a:spcPts val="300"/>
              </a:spcBef>
              <a:spcAft>
                <a:spcPts val="0"/>
              </a:spcAft>
              <a:buNone/>
            </a:pPr>
            <a:r>
              <a:rPr lang="en" sz="850">
                <a:solidFill>
                  <a:schemeClr val="dk1"/>
                </a:solidFill>
                <a:latin typeface="Montserrat"/>
                <a:ea typeface="Montserrat"/>
                <a:cs typeface="Montserrat"/>
                <a:sym typeface="Montserrat"/>
              </a:rPr>
              <a:t>. </a:t>
            </a:r>
            <a:endParaRPr sz="850">
              <a:solidFill>
                <a:schemeClr val="dk1"/>
              </a:solidFill>
              <a:latin typeface="Montserrat"/>
              <a:ea typeface="Montserrat"/>
              <a:cs typeface="Montserrat"/>
              <a:sym typeface="Montserrat"/>
            </a:endParaRPr>
          </a:p>
          <a:p>
            <a:pPr indent="0" lvl="0" marL="0" rtl="0" algn="ctr">
              <a:lnSpc>
                <a:spcPct val="115000"/>
              </a:lnSpc>
              <a:spcBef>
                <a:spcPts val="300"/>
              </a:spcBef>
              <a:spcAft>
                <a:spcPts val="0"/>
              </a:spcAft>
              <a:buNone/>
            </a:pPr>
            <a:r>
              <a:t/>
            </a:r>
            <a:endParaRPr sz="9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900">
              <a:solidFill>
                <a:schemeClr val="dk1"/>
              </a:solidFill>
              <a:latin typeface="Montserrat"/>
              <a:ea typeface="Montserrat"/>
              <a:cs typeface="Montserrat"/>
              <a:sym typeface="Montserrat"/>
            </a:endParaRPr>
          </a:p>
        </p:txBody>
      </p:sp>
      <p:grpSp>
        <p:nvGrpSpPr>
          <p:cNvPr id="180" name="Google Shape;180;p23"/>
          <p:cNvGrpSpPr/>
          <p:nvPr/>
        </p:nvGrpSpPr>
        <p:grpSpPr>
          <a:xfrm>
            <a:off x="0" y="0"/>
            <a:ext cx="9143975" cy="5143500"/>
            <a:chOff x="0" y="0"/>
            <a:chExt cx="9143975" cy="5143500"/>
          </a:xfrm>
        </p:grpSpPr>
        <p:sp>
          <p:nvSpPr>
            <p:cNvPr id="181" name="Google Shape;181;p23"/>
            <p:cNvSpPr/>
            <p:nvPr/>
          </p:nvSpPr>
          <p:spPr>
            <a:xfrm>
              <a:off x="3538075" y="0"/>
              <a:ext cx="33159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a:off x="8430775" y="0"/>
              <a:ext cx="713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0" y="4787100"/>
              <a:ext cx="7131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a:off x="7791875" y="4787100"/>
              <a:ext cx="1352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p:nvPr/>
          </p:nvSpPr>
          <p:spPr>
            <a:xfrm>
              <a:off x="3887725" y="1075800"/>
              <a:ext cx="22932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idx="1" type="body"/>
          </p:nvPr>
        </p:nvSpPr>
        <p:spPr>
          <a:xfrm>
            <a:off x="611275" y="1423030"/>
            <a:ext cx="7921500" cy="3161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Font typeface="Lato"/>
              <a:buChar char="●"/>
              <a:defRPr sz="1100"/>
            </a:lvl1pPr>
            <a:lvl2pPr indent="-317500" lvl="1" marL="914400">
              <a:spcBef>
                <a:spcPts val="1600"/>
              </a:spcBef>
              <a:spcAft>
                <a:spcPts val="0"/>
              </a:spcAft>
              <a:buClr>
                <a:srgbClr val="555555"/>
              </a:buClr>
              <a:buSzPts val="1400"/>
              <a:buFont typeface="Lato"/>
              <a:buChar char="○"/>
              <a:defRPr sz="1200"/>
            </a:lvl2pPr>
            <a:lvl3pPr indent="-317500" lvl="2" marL="1371600">
              <a:spcBef>
                <a:spcPts val="1600"/>
              </a:spcBef>
              <a:spcAft>
                <a:spcPts val="0"/>
              </a:spcAft>
              <a:buClr>
                <a:srgbClr val="555555"/>
              </a:buClr>
              <a:buSzPts val="1400"/>
              <a:buFont typeface="Lato"/>
              <a:buChar char="■"/>
              <a:defRPr sz="1200"/>
            </a:lvl3pPr>
            <a:lvl4pPr indent="-317500" lvl="3" marL="1828800">
              <a:spcBef>
                <a:spcPts val="1600"/>
              </a:spcBef>
              <a:spcAft>
                <a:spcPts val="0"/>
              </a:spcAft>
              <a:buClr>
                <a:srgbClr val="555555"/>
              </a:buClr>
              <a:buSzPts val="1400"/>
              <a:buFont typeface="Lato"/>
              <a:buChar char="●"/>
              <a:defRPr sz="1200"/>
            </a:lvl4pPr>
            <a:lvl5pPr indent="-317500" lvl="4" marL="2286000">
              <a:spcBef>
                <a:spcPts val="1600"/>
              </a:spcBef>
              <a:spcAft>
                <a:spcPts val="0"/>
              </a:spcAft>
              <a:buClr>
                <a:srgbClr val="555555"/>
              </a:buClr>
              <a:buSzPts val="1400"/>
              <a:buFont typeface="Lato"/>
              <a:buChar char="○"/>
              <a:defRPr sz="1200"/>
            </a:lvl5pPr>
            <a:lvl6pPr indent="-317500" lvl="5" marL="2743200">
              <a:spcBef>
                <a:spcPts val="1600"/>
              </a:spcBef>
              <a:spcAft>
                <a:spcPts val="0"/>
              </a:spcAft>
              <a:buClr>
                <a:srgbClr val="555555"/>
              </a:buClr>
              <a:buSzPts val="1400"/>
              <a:buFont typeface="Lato"/>
              <a:buChar char="■"/>
              <a:defRPr sz="1200"/>
            </a:lvl6pPr>
            <a:lvl7pPr indent="-317500" lvl="6" marL="3200400">
              <a:spcBef>
                <a:spcPts val="1600"/>
              </a:spcBef>
              <a:spcAft>
                <a:spcPts val="0"/>
              </a:spcAft>
              <a:buClr>
                <a:srgbClr val="555555"/>
              </a:buClr>
              <a:buSzPts val="1400"/>
              <a:buFont typeface="Lato"/>
              <a:buChar char="●"/>
              <a:defRPr sz="1200"/>
            </a:lvl7pPr>
            <a:lvl8pPr indent="-317500" lvl="7" marL="3657600">
              <a:spcBef>
                <a:spcPts val="1600"/>
              </a:spcBef>
              <a:spcAft>
                <a:spcPts val="0"/>
              </a:spcAft>
              <a:buClr>
                <a:srgbClr val="555555"/>
              </a:buClr>
              <a:buSzPts val="1400"/>
              <a:buFont typeface="Lato"/>
              <a:buChar char="○"/>
              <a:defRPr sz="1200"/>
            </a:lvl8pPr>
            <a:lvl9pPr indent="-317500" lvl="8" marL="4114800">
              <a:spcBef>
                <a:spcPts val="1600"/>
              </a:spcBef>
              <a:spcAft>
                <a:spcPts val="1600"/>
              </a:spcAft>
              <a:buClr>
                <a:srgbClr val="555555"/>
              </a:buClr>
              <a:buSzPts val="1400"/>
              <a:buFont typeface="Lato"/>
              <a:buChar char="■"/>
              <a:defRPr sz="1200"/>
            </a:lvl9pPr>
          </a:lstStyle>
          <a:p/>
        </p:txBody>
      </p:sp>
      <p:sp>
        <p:nvSpPr>
          <p:cNvPr id="27" name="Google Shape;27;p4"/>
          <p:cNvSpPr/>
          <p:nvPr/>
        </p:nvSpPr>
        <p:spPr>
          <a:xfrm>
            <a:off x="0" y="0"/>
            <a:ext cx="713100" cy="72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0" y="4807300"/>
            <a:ext cx="9144000" cy="35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0" name="Google Shape;30;p4"/>
          <p:cNvSpPr/>
          <p:nvPr/>
        </p:nvSpPr>
        <p:spPr>
          <a:xfrm>
            <a:off x="8430900" y="719350"/>
            <a:ext cx="7131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idx="1" type="body"/>
          </p:nvPr>
        </p:nvSpPr>
        <p:spPr>
          <a:xfrm>
            <a:off x="606475" y="2293394"/>
            <a:ext cx="3365400" cy="2306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3" name="Google Shape;33;p5"/>
          <p:cNvSpPr txBox="1"/>
          <p:nvPr>
            <p:ph idx="2" type="body"/>
          </p:nvPr>
        </p:nvSpPr>
        <p:spPr>
          <a:xfrm>
            <a:off x="5172150" y="2007458"/>
            <a:ext cx="3365400" cy="2530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 name="Google Shape;34;p5"/>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5" name="Google Shape;35;p5"/>
          <p:cNvSpPr/>
          <p:nvPr/>
        </p:nvSpPr>
        <p:spPr>
          <a:xfrm>
            <a:off x="0" y="0"/>
            <a:ext cx="713100" cy="356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8430750" y="4419900"/>
            <a:ext cx="7131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9" name="Google Shape;39;p6"/>
          <p:cNvSpPr/>
          <p:nvPr/>
        </p:nvSpPr>
        <p:spPr>
          <a:xfrm>
            <a:off x="5575" y="4771375"/>
            <a:ext cx="91440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a:off x="5575" y="-5125"/>
            <a:ext cx="7077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a:off x="8435650" y="-5125"/>
            <a:ext cx="7077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lt1"/>
        </a:solidFill>
      </p:bgPr>
    </p:bg>
    <p:spTree>
      <p:nvGrpSpPr>
        <p:cNvPr id="42" name="Shape 42"/>
        <p:cNvGrpSpPr/>
        <p:nvPr/>
      </p:nvGrpSpPr>
      <p:grpSpPr>
        <a:xfrm>
          <a:off x="0" y="0"/>
          <a:ext cx="0" cy="0"/>
          <a:chOff x="0" y="0"/>
          <a:chExt cx="0" cy="0"/>
        </a:xfrm>
      </p:grpSpPr>
      <p:sp>
        <p:nvSpPr>
          <p:cNvPr id="43" name="Google Shape;43;p7"/>
          <p:cNvSpPr/>
          <p:nvPr/>
        </p:nvSpPr>
        <p:spPr>
          <a:xfrm>
            <a:off x="6853800" y="0"/>
            <a:ext cx="22902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txBox="1"/>
          <p:nvPr>
            <p:ph type="title"/>
          </p:nvPr>
        </p:nvSpPr>
        <p:spPr>
          <a:xfrm>
            <a:off x="609947" y="564207"/>
            <a:ext cx="2460000" cy="1124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6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5" name="Google Shape;45;p7"/>
          <p:cNvSpPr txBox="1"/>
          <p:nvPr>
            <p:ph idx="1" type="subTitle"/>
          </p:nvPr>
        </p:nvSpPr>
        <p:spPr>
          <a:xfrm>
            <a:off x="609958" y="1659000"/>
            <a:ext cx="2290200" cy="182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46" name="Google Shape;46;p7"/>
          <p:cNvSpPr/>
          <p:nvPr/>
        </p:nvSpPr>
        <p:spPr>
          <a:xfrm>
            <a:off x="713225" y="4776850"/>
            <a:ext cx="6140700" cy="3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p:nvPr/>
        </p:nvSpPr>
        <p:spPr>
          <a:xfrm>
            <a:off x="0" y="4050475"/>
            <a:ext cx="713100" cy="36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1"/>
        </a:solidFill>
      </p:bgPr>
    </p:bg>
    <p:spTree>
      <p:nvGrpSpPr>
        <p:cNvPr id="48" name="Shape 48"/>
        <p:cNvGrpSpPr/>
        <p:nvPr/>
      </p:nvGrpSpPr>
      <p:grpSpPr>
        <a:xfrm>
          <a:off x="0" y="0"/>
          <a:ext cx="0" cy="0"/>
          <a:chOff x="0" y="0"/>
          <a:chExt cx="0" cy="0"/>
        </a:xfrm>
      </p:grpSpPr>
      <p:sp>
        <p:nvSpPr>
          <p:cNvPr id="49" name="Google Shape;49;p8"/>
          <p:cNvSpPr txBox="1"/>
          <p:nvPr>
            <p:ph type="title"/>
          </p:nvPr>
        </p:nvSpPr>
        <p:spPr>
          <a:xfrm>
            <a:off x="5354250" y="533873"/>
            <a:ext cx="2999100" cy="2213100"/>
          </a:xfrm>
          <a:prstGeom prst="rect">
            <a:avLst/>
          </a:prstGeom>
        </p:spPr>
        <p:txBody>
          <a:bodyPr anchorCtr="0" anchor="b" bIns="91425" lIns="91425" spcFirstLastPara="1" rIns="91425" wrap="square" tIns="91425">
            <a:noAutofit/>
          </a:bodyPr>
          <a:lstStyle>
            <a:lvl1pPr lvl="0" algn="ctr">
              <a:lnSpc>
                <a:spcPct val="95000"/>
              </a:lnSpc>
              <a:spcBef>
                <a:spcPts val="0"/>
              </a:spcBef>
              <a:spcAft>
                <a:spcPts val="0"/>
              </a:spcAft>
              <a:buSzPts val="30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0" name="Google Shape;50;p8"/>
          <p:cNvSpPr/>
          <p:nvPr/>
        </p:nvSpPr>
        <p:spPr>
          <a:xfrm>
            <a:off x="0" y="0"/>
            <a:ext cx="7131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6853800" y="3696300"/>
            <a:ext cx="22902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9"/>
          <p:cNvSpPr txBox="1"/>
          <p:nvPr>
            <p:ph idx="1" type="body"/>
          </p:nvPr>
        </p:nvSpPr>
        <p:spPr>
          <a:xfrm>
            <a:off x="490000" y="1977597"/>
            <a:ext cx="2686500" cy="186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400"/>
            </a:lvl1pPr>
            <a:lvl2pPr indent="-317500" lvl="1" marL="914400" rtl="0">
              <a:spcBef>
                <a:spcPts val="10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4" name="Google Shape;54;p9"/>
          <p:cNvSpPr txBox="1"/>
          <p:nvPr>
            <p:ph type="title"/>
          </p:nvPr>
        </p:nvSpPr>
        <p:spPr>
          <a:xfrm>
            <a:off x="599000" y="553250"/>
            <a:ext cx="2733300" cy="11244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9"/>
          <p:cNvSpPr/>
          <p:nvPr/>
        </p:nvSpPr>
        <p:spPr>
          <a:xfrm>
            <a:off x="11050" y="4424050"/>
            <a:ext cx="2279400" cy="71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p:nvPr/>
        </p:nvSpPr>
        <p:spPr>
          <a:xfrm>
            <a:off x="8430775" y="4419900"/>
            <a:ext cx="7131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7" name="Shape 57"/>
        <p:cNvGrpSpPr/>
        <p:nvPr/>
      </p:nvGrpSpPr>
      <p:grpSpPr>
        <a:xfrm>
          <a:off x="0" y="0"/>
          <a:ext cx="0" cy="0"/>
          <a:chOff x="0" y="0"/>
          <a:chExt cx="0" cy="0"/>
        </a:xfrm>
      </p:grpSpPr>
      <p:sp>
        <p:nvSpPr>
          <p:cNvPr id="58" name="Google Shape;58;p1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59" name="Google Shape;59;p10"/>
          <p:cNvSpPr/>
          <p:nvPr/>
        </p:nvSpPr>
        <p:spPr>
          <a:xfrm>
            <a:off x="2290350" y="2212200"/>
            <a:ext cx="4563600" cy="71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
          <p:cNvSpPr/>
          <p:nvPr/>
        </p:nvSpPr>
        <p:spPr>
          <a:xfrm>
            <a:off x="-8425" y="2212200"/>
            <a:ext cx="721500" cy="7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p:nvPr/>
        </p:nvSpPr>
        <p:spPr>
          <a:xfrm>
            <a:off x="8428075" y="2212200"/>
            <a:ext cx="721500" cy="7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Sarala"/>
              <a:buNone/>
              <a:defRPr b="1" sz="3500">
                <a:solidFill>
                  <a:schemeClr val="dk1"/>
                </a:solidFill>
                <a:latin typeface="Sarala"/>
                <a:ea typeface="Sarala"/>
                <a:cs typeface="Sarala"/>
                <a:sym typeface="Sarala"/>
              </a:defRPr>
            </a:lvl1pPr>
            <a:lvl2pPr lvl="1">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2pPr>
            <a:lvl3pPr lvl="2">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3pPr>
            <a:lvl4pPr lvl="3">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4pPr>
            <a:lvl5pPr lvl="4">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5pPr>
            <a:lvl6pPr lvl="5">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6pPr>
            <a:lvl7pPr lvl="6">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7pPr>
            <a:lvl8pPr lvl="7">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8pPr>
            <a:lvl9pPr lvl="8">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comments" Target="../comments/comment3.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omments" Target="../comments/commen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comments" Target="../comments/comment5.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comments" Target="../comments/commen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comments" Target="../comments/commen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7.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comments" Target="../comments/commen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comments" Target="../comments/comment9.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omments" Target="../comments/commen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4"/>
          <p:cNvSpPr txBox="1"/>
          <p:nvPr>
            <p:ph type="ctrTitle"/>
          </p:nvPr>
        </p:nvSpPr>
        <p:spPr>
          <a:xfrm>
            <a:off x="37400" y="-772350"/>
            <a:ext cx="4545000" cy="30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Team 4:</a:t>
            </a:r>
            <a:r>
              <a:rPr lang="en" sz="3200">
                <a:solidFill>
                  <a:schemeClr val="dk1"/>
                </a:solidFill>
              </a:rPr>
              <a:t> </a:t>
            </a:r>
            <a:r>
              <a:rPr lang="en" sz="3200">
                <a:solidFill>
                  <a:schemeClr val="lt1"/>
                </a:solidFill>
              </a:rPr>
              <a:t>Human Activity Recognition </a:t>
            </a:r>
            <a:r>
              <a:rPr lang="en" sz="3200"/>
              <a:t>Using Physiological Data from Wearables</a:t>
            </a:r>
            <a:endParaRPr sz="3200"/>
          </a:p>
        </p:txBody>
      </p:sp>
      <p:sp>
        <p:nvSpPr>
          <p:cNvPr id="191" name="Google Shape;191;p24"/>
          <p:cNvSpPr txBox="1"/>
          <p:nvPr>
            <p:ph idx="1" type="subTitle"/>
          </p:nvPr>
        </p:nvSpPr>
        <p:spPr>
          <a:xfrm>
            <a:off x="4561500" y="680625"/>
            <a:ext cx="4582500" cy="24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50">
                <a:solidFill>
                  <a:schemeClr val="dk2"/>
                </a:solidFill>
                <a:latin typeface="Sarala"/>
                <a:ea typeface="Sarala"/>
                <a:cs typeface="Sarala"/>
                <a:sym typeface="Sarala"/>
              </a:rPr>
              <a:t>Team:</a:t>
            </a:r>
            <a:r>
              <a:rPr lang="en" sz="2150">
                <a:solidFill>
                  <a:srgbClr val="000000"/>
                </a:solidFill>
                <a:latin typeface="Sarala"/>
                <a:ea typeface="Sarala"/>
                <a:cs typeface="Sarala"/>
                <a:sym typeface="Sarala"/>
              </a:rPr>
              <a:t> Kush Gulati, Annie Hirsch, Noah Lanier, Nathan Warren</a:t>
            </a:r>
            <a:endParaRPr sz="2150">
              <a:solidFill>
                <a:srgbClr val="000000"/>
              </a:solidFill>
              <a:latin typeface="Sarala"/>
              <a:ea typeface="Sarala"/>
              <a:cs typeface="Sarala"/>
              <a:sym typeface="Sarala"/>
            </a:endParaRPr>
          </a:p>
          <a:p>
            <a:pPr indent="0" lvl="0" marL="0" rtl="0" algn="l">
              <a:spcBef>
                <a:spcPts val="0"/>
              </a:spcBef>
              <a:spcAft>
                <a:spcPts val="0"/>
              </a:spcAft>
              <a:buNone/>
            </a:pPr>
            <a:r>
              <a:t/>
            </a:r>
            <a:endParaRPr sz="2150">
              <a:solidFill>
                <a:srgbClr val="000000"/>
              </a:solidFill>
              <a:latin typeface="Sarala"/>
              <a:ea typeface="Sarala"/>
              <a:cs typeface="Sarala"/>
              <a:sym typeface="Sarala"/>
            </a:endParaRPr>
          </a:p>
          <a:p>
            <a:pPr indent="0" lvl="0" marL="0" rtl="0" algn="l">
              <a:spcBef>
                <a:spcPts val="0"/>
              </a:spcBef>
              <a:spcAft>
                <a:spcPts val="0"/>
              </a:spcAft>
              <a:buNone/>
            </a:pPr>
            <a:r>
              <a:rPr b="1" lang="en" sz="2150">
                <a:solidFill>
                  <a:schemeClr val="dk2"/>
                </a:solidFill>
                <a:latin typeface="Sarala"/>
                <a:ea typeface="Sarala"/>
                <a:cs typeface="Sarala"/>
                <a:sym typeface="Sarala"/>
              </a:rPr>
              <a:t>Project Manager:</a:t>
            </a:r>
            <a:r>
              <a:rPr lang="en" sz="2150">
                <a:solidFill>
                  <a:srgbClr val="000000"/>
                </a:solidFill>
                <a:latin typeface="Sarala"/>
                <a:ea typeface="Sarala"/>
                <a:cs typeface="Sarala"/>
                <a:sym typeface="Sarala"/>
              </a:rPr>
              <a:t> Brinnae Bent</a:t>
            </a:r>
            <a:endParaRPr sz="2150">
              <a:solidFill>
                <a:srgbClr val="000000"/>
              </a:solidFill>
              <a:latin typeface="Sarala"/>
              <a:ea typeface="Sarala"/>
              <a:cs typeface="Sarala"/>
              <a:sym typeface="Sarala"/>
            </a:endParaRPr>
          </a:p>
          <a:p>
            <a:pPr indent="0" lvl="0" marL="0" rtl="0" algn="l">
              <a:spcBef>
                <a:spcPts val="0"/>
              </a:spcBef>
              <a:spcAft>
                <a:spcPts val="0"/>
              </a:spcAft>
              <a:buNone/>
            </a:pPr>
            <a:r>
              <a:t/>
            </a:r>
            <a:endParaRPr sz="2150">
              <a:solidFill>
                <a:srgbClr val="000000"/>
              </a:solidFill>
              <a:latin typeface="Sarala"/>
              <a:ea typeface="Sarala"/>
              <a:cs typeface="Sarala"/>
              <a:sym typeface="Sarala"/>
            </a:endParaRPr>
          </a:p>
          <a:p>
            <a:pPr indent="0" lvl="0" marL="0" rtl="0" algn="l">
              <a:spcBef>
                <a:spcPts val="0"/>
              </a:spcBef>
              <a:spcAft>
                <a:spcPts val="0"/>
              </a:spcAft>
              <a:buClr>
                <a:schemeClr val="dk1"/>
              </a:buClr>
              <a:buSzPts val="1100"/>
              <a:buFont typeface="Arial"/>
              <a:buNone/>
            </a:pPr>
            <a:r>
              <a:rPr b="1" lang="en" sz="2150">
                <a:solidFill>
                  <a:schemeClr val="dk2"/>
                </a:solidFill>
                <a:latin typeface="Sarala"/>
                <a:ea typeface="Sarala"/>
                <a:cs typeface="Sarala"/>
                <a:sym typeface="Sarala"/>
              </a:rPr>
              <a:t>Project Lead:</a:t>
            </a:r>
            <a:r>
              <a:rPr lang="en" sz="2150">
                <a:solidFill>
                  <a:srgbClr val="000000"/>
                </a:solidFill>
                <a:latin typeface="Sarala"/>
                <a:ea typeface="Sarala"/>
                <a:cs typeface="Sarala"/>
                <a:sym typeface="Sarala"/>
              </a:rPr>
              <a:t> Dr. Jessilyn Dunn</a:t>
            </a:r>
            <a:endParaRPr sz="2150">
              <a:solidFill>
                <a:srgbClr val="000000"/>
              </a:solidFill>
              <a:latin typeface="Sarala"/>
              <a:ea typeface="Sarala"/>
              <a:cs typeface="Sarala"/>
              <a:sym typeface="Sarala"/>
            </a:endParaRPr>
          </a:p>
          <a:p>
            <a:pPr indent="0" lvl="0" marL="0" rtl="0" algn="l">
              <a:spcBef>
                <a:spcPts val="0"/>
              </a:spcBef>
              <a:spcAft>
                <a:spcPts val="0"/>
              </a:spcAft>
              <a:buClr>
                <a:schemeClr val="dk1"/>
              </a:buClr>
              <a:buSzPts val="1100"/>
              <a:buFont typeface="Arial"/>
              <a:buNone/>
            </a:pPr>
            <a:r>
              <a:t/>
            </a:r>
            <a:endParaRPr sz="2150">
              <a:solidFill>
                <a:srgbClr val="000000"/>
              </a:solidFill>
              <a:latin typeface="Sarala"/>
              <a:ea typeface="Sarala"/>
              <a:cs typeface="Sarala"/>
              <a:sym typeface="Sarala"/>
            </a:endParaRPr>
          </a:p>
          <a:p>
            <a:pPr indent="0" lvl="0" marL="0" rtl="0" algn="l">
              <a:spcBef>
                <a:spcPts val="0"/>
              </a:spcBef>
              <a:spcAft>
                <a:spcPts val="0"/>
              </a:spcAft>
              <a:buNone/>
            </a:pPr>
            <a:r>
              <a:t/>
            </a:r>
            <a:endParaRPr sz="2150">
              <a:solidFill>
                <a:srgbClr val="000000"/>
              </a:solidFill>
              <a:latin typeface="Sarala"/>
              <a:ea typeface="Sarala"/>
              <a:cs typeface="Sarala"/>
              <a:sym typeface="Sarala"/>
            </a:endParaRPr>
          </a:p>
        </p:txBody>
      </p:sp>
      <p:pic>
        <p:nvPicPr>
          <p:cNvPr id="192" name="Google Shape;192;p24"/>
          <p:cNvPicPr preferRelativeResize="0"/>
          <p:nvPr/>
        </p:nvPicPr>
        <p:blipFill>
          <a:blip r:embed="rId3">
            <a:alphaModFix/>
          </a:blip>
          <a:stretch>
            <a:fillRect/>
          </a:stretch>
        </p:blipFill>
        <p:spPr>
          <a:xfrm>
            <a:off x="6083913" y="3485425"/>
            <a:ext cx="1537679" cy="723600"/>
          </a:xfrm>
          <a:prstGeom prst="rect">
            <a:avLst/>
          </a:prstGeom>
          <a:noFill/>
          <a:ln>
            <a:noFill/>
          </a:ln>
        </p:spPr>
      </p:pic>
      <p:pic>
        <p:nvPicPr>
          <p:cNvPr id="193" name="Google Shape;193;p24"/>
          <p:cNvPicPr preferRelativeResize="0"/>
          <p:nvPr/>
        </p:nvPicPr>
        <p:blipFill>
          <a:blip r:embed="rId4">
            <a:alphaModFix/>
          </a:blip>
          <a:stretch>
            <a:fillRect/>
          </a:stretch>
        </p:blipFill>
        <p:spPr>
          <a:xfrm>
            <a:off x="4561500" y="4209024"/>
            <a:ext cx="4582499" cy="934475"/>
          </a:xfrm>
          <a:prstGeom prst="rect">
            <a:avLst/>
          </a:prstGeom>
          <a:noFill/>
          <a:ln>
            <a:noFill/>
          </a:ln>
        </p:spPr>
      </p:pic>
      <p:pic>
        <p:nvPicPr>
          <p:cNvPr descr="Image result for empatica e4" id="194" name="Google Shape;194;p24"/>
          <p:cNvPicPr preferRelativeResize="0"/>
          <p:nvPr/>
        </p:nvPicPr>
        <p:blipFill rotWithShape="1">
          <a:blip r:embed="rId5">
            <a:alphaModFix/>
          </a:blip>
          <a:srcRect b="0" l="0" r="0" t="0"/>
          <a:stretch/>
        </p:blipFill>
        <p:spPr>
          <a:xfrm>
            <a:off x="2803247" y="2391259"/>
            <a:ext cx="1499399" cy="1700650"/>
          </a:xfrm>
          <a:prstGeom prst="rect">
            <a:avLst/>
          </a:prstGeom>
          <a:noFill/>
          <a:ln>
            <a:noFill/>
          </a:ln>
        </p:spPr>
      </p:pic>
      <p:pic>
        <p:nvPicPr>
          <p:cNvPr id="195" name="Google Shape;195;p24"/>
          <p:cNvPicPr preferRelativeResize="0"/>
          <p:nvPr/>
        </p:nvPicPr>
        <p:blipFill>
          <a:blip r:embed="rId6">
            <a:alphaModFix/>
          </a:blip>
          <a:stretch>
            <a:fillRect/>
          </a:stretch>
        </p:blipFill>
        <p:spPr>
          <a:xfrm>
            <a:off x="165900" y="2534938"/>
            <a:ext cx="2119900" cy="1413275"/>
          </a:xfrm>
          <a:prstGeom prst="rect">
            <a:avLst/>
          </a:prstGeom>
          <a:noFill/>
          <a:ln>
            <a:noFill/>
          </a:ln>
        </p:spPr>
      </p:pic>
      <p:sp>
        <p:nvSpPr>
          <p:cNvPr id="196" name="Google Shape;196;p24"/>
          <p:cNvSpPr/>
          <p:nvPr/>
        </p:nvSpPr>
        <p:spPr>
          <a:xfrm>
            <a:off x="0" y="3999000"/>
            <a:ext cx="2535300" cy="988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a:off x="691450" y="0"/>
            <a:ext cx="3870000" cy="40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4"/>
          <p:cNvSpPr/>
          <p:nvPr/>
        </p:nvSpPr>
        <p:spPr>
          <a:xfrm>
            <a:off x="4582400" y="0"/>
            <a:ext cx="377700" cy="3666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3"/>
          <p:cNvSpPr/>
          <p:nvPr/>
        </p:nvSpPr>
        <p:spPr>
          <a:xfrm rot="-5400000">
            <a:off x="1237488" y="1174268"/>
            <a:ext cx="1240500" cy="46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Sarala"/>
                <a:ea typeface="Sarala"/>
                <a:cs typeface="Sarala"/>
                <a:sym typeface="Sarala"/>
              </a:rPr>
              <a:t>HR</a:t>
            </a:r>
            <a:endParaRPr sz="1500">
              <a:solidFill>
                <a:schemeClr val="lt1"/>
              </a:solidFill>
              <a:latin typeface="Sarala"/>
              <a:ea typeface="Sarala"/>
              <a:cs typeface="Sarala"/>
              <a:sym typeface="Sarala"/>
            </a:endParaRPr>
          </a:p>
        </p:txBody>
      </p:sp>
      <p:sp>
        <p:nvSpPr>
          <p:cNvPr id="299" name="Google Shape;299;p33"/>
          <p:cNvSpPr/>
          <p:nvPr/>
        </p:nvSpPr>
        <p:spPr>
          <a:xfrm rot="-5400000">
            <a:off x="1237488" y="2550388"/>
            <a:ext cx="1240500" cy="46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Sarala"/>
                <a:ea typeface="Sarala"/>
                <a:cs typeface="Sarala"/>
                <a:sym typeface="Sarala"/>
              </a:rPr>
              <a:t>EDA</a:t>
            </a:r>
            <a:endParaRPr sz="1500">
              <a:solidFill>
                <a:schemeClr val="lt1"/>
              </a:solidFill>
              <a:latin typeface="Sarala"/>
              <a:ea typeface="Sarala"/>
              <a:cs typeface="Sarala"/>
              <a:sym typeface="Sarala"/>
            </a:endParaRPr>
          </a:p>
        </p:txBody>
      </p:sp>
      <p:sp>
        <p:nvSpPr>
          <p:cNvPr id="300" name="Google Shape;300;p33"/>
          <p:cNvSpPr/>
          <p:nvPr/>
        </p:nvSpPr>
        <p:spPr>
          <a:xfrm rot="-5400000">
            <a:off x="1237488" y="4020470"/>
            <a:ext cx="1240500" cy="46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Sarala"/>
                <a:ea typeface="Sarala"/>
                <a:cs typeface="Sarala"/>
                <a:sym typeface="Sarala"/>
              </a:rPr>
              <a:t>ACC Mag.</a:t>
            </a:r>
            <a:endParaRPr sz="1500">
              <a:solidFill>
                <a:schemeClr val="lt1"/>
              </a:solidFill>
              <a:latin typeface="Sarala"/>
              <a:ea typeface="Sarala"/>
              <a:cs typeface="Sarala"/>
              <a:sym typeface="Sarala"/>
            </a:endParaRPr>
          </a:p>
        </p:txBody>
      </p:sp>
      <p:sp>
        <p:nvSpPr>
          <p:cNvPr id="301" name="Google Shape;301;p33"/>
          <p:cNvSpPr/>
          <p:nvPr/>
        </p:nvSpPr>
        <p:spPr>
          <a:xfrm>
            <a:off x="2871621" y="140613"/>
            <a:ext cx="1365000" cy="426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Sarala"/>
                <a:ea typeface="Sarala"/>
                <a:cs typeface="Sarala"/>
                <a:sym typeface="Sarala"/>
              </a:rPr>
              <a:t>Rest</a:t>
            </a:r>
            <a:endParaRPr sz="1500">
              <a:latin typeface="Sarala"/>
              <a:ea typeface="Sarala"/>
              <a:cs typeface="Sarala"/>
              <a:sym typeface="Sarala"/>
            </a:endParaRPr>
          </a:p>
        </p:txBody>
      </p:sp>
      <p:sp>
        <p:nvSpPr>
          <p:cNvPr id="302" name="Google Shape;302;p33"/>
          <p:cNvSpPr/>
          <p:nvPr/>
        </p:nvSpPr>
        <p:spPr>
          <a:xfrm>
            <a:off x="5432267" y="145900"/>
            <a:ext cx="1365000" cy="426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Sarala"/>
                <a:ea typeface="Sarala"/>
                <a:cs typeface="Sarala"/>
                <a:sym typeface="Sarala"/>
              </a:rPr>
              <a:t>Activity</a:t>
            </a:r>
            <a:endParaRPr sz="1500">
              <a:latin typeface="Sarala"/>
              <a:ea typeface="Sarala"/>
              <a:cs typeface="Sarala"/>
              <a:sym typeface="Sarala"/>
            </a:endParaRPr>
          </a:p>
        </p:txBody>
      </p:sp>
      <p:pic>
        <p:nvPicPr>
          <p:cNvPr id="303" name="Google Shape;303;p33"/>
          <p:cNvPicPr preferRelativeResize="0"/>
          <p:nvPr/>
        </p:nvPicPr>
        <p:blipFill rotWithShape="1">
          <a:blip r:embed="rId4">
            <a:alphaModFix/>
          </a:blip>
          <a:srcRect b="0" l="24937" r="24997" t="0"/>
          <a:stretch/>
        </p:blipFill>
        <p:spPr>
          <a:xfrm>
            <a:off x="2092582" y="567584"/>
            <a:ext cx="5428580" cy="44353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4"/>
          <p:cNvSpPr txBox="1"/>
          <p:nvPr>
            <p:ph idx="8"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EDA</a:t>
            </a:r>
            <a:r>
              <a:rPr lang="en"/>
              <a:t> </a:t>
            </a:r>
            <a:r>
              <a:rPr lang="en">
                <a:solidFill>
                  <a:schemeClr val="accent1"/>
                </a:solidFill>
              </a:rPr>
              <a:t>TAKEAWAYS</a:t>
            </a:r>
            <a:endParaRPr>
              <a:solidFill>
                <a:schemeClr val="accent1"/>
              </a:solidFill>
            </a:endParaRPr>
          </a:p>
        </p:txBody>
      </p:sp>
      <p:sp>
        <p:nvSpPr>
          <p:cNvPr id="309" name="Google Shape;309;p34"/>
          <p:cNvSpPr txBox="1"/>
          <p:nvPr>
            <p:ph type="title"/>
          </p:nvPr>
        </p:nvSpPr>
        <p:spPr>
          <a:xfrm>
            <a:off x="548250" y="1875475"/>
            <a:ext cx="2566200" cy="44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rPr>
              <a:t>CLASS</a:t>
            </a:r>
            <a:r>
              <a:rPr lang="en"/>
              <a:t> IMBALANCE</a:t>
            </a:r>
            <a:endParaRPr/>
          </a:p>
        </p:txBody>
      </p:sp>
      <p:sp>
        <p:nvSpPr>
          <p:cNvPr id="310" name="Google Shape;310;p34"/>
          <p:cNvSpPr txBox="1"/>
          <p:nvPr>
            <p:ph idx="1" type="subTitle"/>
          </p:nvPr>
        </p:nvSpPr>
        <p:spPr>
          <a:xfrm>
            <a:off x="548175" y="2246525"/>
            <a:ext cx="25662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 activities were performed longer than others, and for 2 rounds</a:t>
            </a:r>
            <a:endParaRPr/>
          </a:p>
        </p:txBody>
      </p:sp>
      <p:sp>
        <p:nvSpPr>
          <p:cNvPr id="311" name="Google Shape;311;p34"/>
          <p:cNvSpPr txBox="1"/>
          <p:nvPr>
            <p:ph idx="2" type="title"/>
          </p:nvPr>
        </p:nvSpPr>
        <p:spPr>
          <a:xfrm>
            <a:off x="390875" y="3277750"/>
            <a:ext cx="2723700" cy="44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rPr>
              <a:t>OUTLIER</a:t>
            </a:r>
            <a:r>
              <a:rPr lang="en"/>
              <a:t> REMOVAL</a:t>
            </a:r>
            <a:endParaRPr/>
          </a:p>
        </p:txBody>
      </p:sp>
      <p:sp>
        <p:nvSpPr>
          <p:cNvPr id="312" name="Google Shape;312;p34"/>
          <p:cNvSpPr txBox="1"/>
          <p:nvPr>
            <p:ph idx="3" type="subTitle"/>
          </p:nvPr>
        </p:nvSpPr>
        <p:spPr>
          <a:xfrm>
            <a:off x="723125" y="3648825"/>
            <a:ext cx="23913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There were no data points with impossible readings</a:t>
            </a:r>
            <a:endParaRPr/>
          </a:p>
        </p:txBody>
      </p:sp>
      <p:sp>
        <p:nvSpPr>
          <p:cNvPr id="313" name="Google Shape;313;p34"/>
          <p:cNvSpPr txBox="1"/>
          <p:nvPr>
            <p:ph idx="4" type="title"/>
          </p:nvPr>
        </p:nvSpPr>
        <p:spPr>
          <a:xfrm>
            <a:off x="5753025" y="1875475"/>
            <a:ext cx="32319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ROUND</a:t>
            </a:r>
            <a:r>
              <a:rPr lang="en"/>
              <a:t> VARIABILITY</a:t>
            </a:r>
            <a:endParaRPr/>
          </a:p>
        </p:txBody>
      </p:sp>
      <p:sp>
        <p:nvSpPr>
          <p:cNvPr id="314" name="Google Shape;314;p34"/>
          <p:cNvSpPr txBox="1"/>
          <p:nvPr>
            <p:ph idx="5" type="subTitle"/>
          </p:nvPr>
        </p:nvSpPr>
        <p:spPr>
          <a:xfrm>
            <a:off x="5881325" y="2246525"/>
            <a:ext cx="25662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Round 2 may contain ‘side effects’ from Round 1, causing good variation</a:t>
            </a:r>
            <a:endParaRPr/>
          </a:p>
        </p:txBody>
      </p:sp>
      <p:sp>
        <p:nvSpPr>
          <p:cNvPr id="315" name="Google Shape;315;p34"/>
          <p:cNvSpPr txBox="1"/>
          <p:nvPr>
            <p:ph idx="6" type="title"/>
          </p:nvPr>
        </p:nvSpPr>
        <p:spPr>
          <a:xfrm>
            <a:off x="5753025" y="3277750"/>
            <a:ext cx="32904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INTERCLASS</a:t>
            </a:r>
            <a:r>
              <a:rPr lang="en"/>
              <a:t> VARIABILITY</a:t>
            </a:r>
            <a:endParaRPr/>
          </a:p>
        </p:txBody>
      </p:sp>
      <p:sp>
        <p:nvSpPr>
          <p:cNvPr id="316" name="Google Shape;316;p34"/>
          <p:cNvSpPr txBox="1"/>
          <p:nvPr>
            <p:ph idx="7" type="subTitle"/>
          </p:nvPr>
        </p:nvSpPr>
        <p:spPr>
          <a:xfrm>
            <a:off x="5811525" y="3648825"/>
            <a:ext cx="28626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Both imperfect data and the fact that people perform the same action differently adds variation</a:t>
            </a:r>
            <a:endParaRPr/>
          </a:p>
        </p:txBody>
      </p:sp>
      <p:sp>
        <p:nvSpPr>
          <p:cNvPr id="317" name="Google Shape;317;p34"/>
          <p:cNvSpPr/>
          <p:nvPr/>
        </p:nvSpPr>
        <p:spPr>
          <a:xfrm>
            <a:off x="3492962" y="3304275"/>
            <a:ext cx="882300" cy="88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34"/>
          <p:cNvGrpSpPr/>
          <p:nvPr/>
        </p:nvGrpSpPr>
        <p:grpSpPr>
          <a:xfrm>
            <a:off x="3492962" y="1902000"/>
            <a:ext cx="882300" cy="882300"/>
            <a:chOff x="3492962" y="2130600"/>
            <a:chExt cx="882300" cy="882300"/>
          </a:xfrm>
        </p:grpSpPr>
        <p:sp>
          <p:nvSpPr>
            <p:cNvPr id="319" name="Google Shape;319;p34"/>
            <p:cNvSpPr/>
            <p:nvPr/>
          </p:nvSpPr>
          <p:spPr>
            <a:xfrm>
              <a:off x="3492962" y="2130600"/>
              <a:ext cx="882300" cy="88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 name="Google Shape;320;p34"/>
            <p:cNvGrpSpPr/>
            <p:nvPr/>
          </p:nvGrpSpPr>
          <p:grpSpPr>
            <a:xfrm>
              <a:off x="3731308" y="2364460"/>
              <a:ext cx="414615" cy="414586"/>
              <a:chOff x="3497300" y="3227275"/>
              <a:chExt cx="296175" cy="296175"/>
            </a:xfrm>
          </p:grpSpPr>
          <p:sp>
            <p:nvSpPr>
              <p:cNvPr id="321" name="Google Shape;321;p3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9" name="Google Shape;329;p34"/>
          <p:cNvSpPr/>
          <p:nvPr/>
        </p:nvSpPr>
        <p:spPr>
          <a:xfrm>
            <a:off x="4762787" y="3304275"/>
            <a:ext cx="882300" cy="88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34"/>
          <p:cNvGrpSpPr/>
          <p:nvPr/>
        </p:nvGrpSpPr>
        <p:grpSpPr>
          <a:xfrm>
            <a:off x="3711224" y="2131492"/>
            <a:ext cx="454764" cy="423316"/>
            <a:chOff x="4266025" y="3609275"/>
            <a:chExt cx="299325" cy="277275"/>
          </a:xfrm>
        </p:grpSpPr>
        <p:sp>
          <p:nvSpPr>
            <p:cNvPr id="331" name="Google Shape;331;p3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34"/>
          <p:cNvGrpSpPr/>
          <p:nvPr/>
        </p:nvGrpSpPr>
        <p:grpSpPr>
          <a:xfrm>
            <a:off x="3726504" y="3533343"/>
            <a:ext cx="424176" cy="424176"/>
            <a:chOff x="-23245675" y="3148525"/>
            <a:chExt cx="296150" cy="296150"/>
          </a:xfrm>
        </p:grpSpPr>
        <p:sp>
          <p:nvSpPr>
            <p:cNvPr id="334" name="Google Shape;334;p3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34"/>
          <p:cNvGrpSpPr/>
          <p:nvPr/>
        </p:nvGrpSpPr>
        <p:grpSpPr>
          <a:xfrm>
            <a:off x="4762787" y="1902000"/>
            <a:ext cx="882300" cy="882300"/>
            <a:chOff x="4762787" y="2130600"/>
            <a:chExt cx="882300" cy="882300"/>
          </a:xfrm>
        </p:grpSpPr>
        <p:sp>
          <p:nvSpPr>
            <p:cNvPr id="338" name="Google Shape;338;p34"/>
            <p:cNvSpPr/>
            <p:nvPr/>
          </p:nvSpPr>
          <p:spPr>
            <a:xfrm>
              <a:off x="4762787" y="2130600"/>
              <a:ext cx="882300" cy="88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34"/>
            <p:cNvGrpSpPr/>
            <p:nvPr/>
          </p:nvGrpSpPr>
          <p:grpSpPr>
            <a:xfrm>
              <a:off x="4995524" y="2363506"/>
              <a:ext cx="416820" cy="416475"/>
              <a:chOff x="1310075" y="3980250"/>
              <a:chExt cx="297750" cy="297525"/>
            </a:xfrm>
          </p:grpSpPr>
          <p:sp>
            <p:nvSpPr>
              <p:cNvPr id="340" name="Google Shape;340;p3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 name="Google Shape;344;p34"/>
          <p:cNvGrpSpPr/>
          <p:nvPr/>
        </p:nvGrpSpPr>
        <p:grpSpPr>
          <a:xfrm>
            <a:off x="4991480" y="3535734"/>
            <a:ext cx="421927" cy="419371"/>
            <a:chOff x="-6689825" y="3992050"/>
            <a:chExt cx="293025" cy="291250"/>
          </a:xfrm>
        </p:grpSpPr>
        <p:sp>
          <p:nvSpPr>
            <p:cNvPr id="345" name="Google Shape;345;p3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35"/>
          <p:cNvSpPr txBox="1"/>
          <p:nvPr>
            <p:ph type="title"/>
          </p:nvPr>
        </p:nvSpPr>
        <p:spPr>
          <a:xfrm>
            <a:off x="4583850" y="1240500"/>
            <a:ext cx="4560000" cy="266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TRADITIONAL MACHINE LEARNING</a:t>
            </a:r>
            <a:endParaRPr sz="4000"/>
          </a:p>
        </p:txBody>
      </p:sp>
      <p:sp>
        <p:nvSpPr>
          <p:cNvPr id="362" name="Google Shape;362;p35"/>
          <p:cNvSpPr txBox="1"/>
          <p:nvPr>
            <p:ph idx="1" type="subTitle"/>
          </p:nvPr>
        </p:nvSpPr>
        <p:spPr>
          <a:xfrm>
            <a:off x="5287500" y="3663825"/>
            <a:ext cx="3152700" cy="59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363" name="Google Shape;363;p35"/>
          <p:cNvPicPr preferRelativeResize="0"/>
          <p:nvPr/>
        </p:nvPicPr>
        <p:blipFill>
          <a:blip r:embed="rId4">
            <a:alphaModFix/>
          </a:blip>
          <a:stretch>
            <a:fillRect/>
          </a:stretch>
        </p:blipFill>
        <p:spPr>
          <a:xfrm>
            <a:off x="388575" y="554100"/>
            <a:ext cx="4035300" cy="4035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36"/>
          <p:cNvSpPr/>
          <p:nvPr/>
        </p:nvSpPr>
        <p:spPr>
          <a:xfrm>
            <a:off x="4998288" y="1369000"/>
            <a:ext cx="2314200" cy="70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txBox="1"/>
          <p:nvPr>
            <p:ph type="title"/>
          </p:nvPr>
        </p:nvSpPr>
        <p:spPr>
          <a:xfrm>
            <a:off x="596975" y="1980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RANDOM </a:t>
            </a:r>
            <a:r>
              <a:rPr lang="en">
                <a:solidFill>
                  <a:schemeClr val="dk2"/>
                </a:solidFill>
              </a:rPr>
              <a:t>FOREST</a:t>
            </a:r>
            <a:endParaRPr>
              <a:solidFill>
                <a:schemeClr val="dk2"/>
              </a:solidFill>
            </a:endParaRPr>
          </a:p>
        </p:txBody>
      </p:sp>
      <p:sp>
        <p:nvSpPr>
          <p:cNvPr id="370" name="Google Shape;370;p36"/>
          <p:cNvSpPr txBox="1"/>
          <p:nvPr>
            <p:ph idx="4294967295" type="title"/>
          </p:nvPr>
        </p:nvSpPr>
        <p:spPr>
          <a:xfrm>
            <a:off x="5088575" y="1511204"/>
            <a:ext cx="2133600" cy="44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F1: 0.5893</a:t>
            </a:r>
            <a:endParaRPr sz="3000">
              <a:solidFill>
                <a:srgbClr val="FFFFFF"/>
              </a:solidFill>
            </a:endParaRPr>
          </a:p>
        </p:txBody>
      </p:sp>
      <p:pic>
        <p:nvPicPr>
          <p:cNvPr id="371" name="Google Shape;371;p36"/>
          <p:cNvPicPr preferRelativeResize="0"/>
          <p:nvPr/>
        </p:nvPicPr>
        <p:blipFill>
          <a:blip r:embed="rId3">
            <a:alphaModFix/>
          </a:blip>
          <a:stretch>
            <a:fillRect/>
          </a:stretch>
        </p:blipFill>
        <p:spPr>
          <a:xfrm>
            <a:off x="-15800" y="728725"/>
            <a:ext cx="3782471" cy="1807101"/>
          </a:xfrm>
          <a:prstGeom prst="rect">
            <a:avLst/>
          </a:prstGeom>
          <a:noFill/>
          <a:ln>
            <a:noFill/>
          </a:ln>
        </p:spPr>
      </p:pic>
      <p:pic>
        <p:nvPicPr>
          <p:cNvPr id="372" name="Google Shape;372;p36"/>
          <p:cNvPicPr preferRelativeResize="0"/>
          <p:nvPr/>
        </p:nvPicPr>
        <p:blipFill rotWithShape="1">
          <a:blip r:embed="rId4">
            <a:alphaModFix/>
          </a:blip>
          <a:srcRect b="0" l="0" r="8181" t="0"/>
          <a:stretch/>
        </p:blipFill>
        <p:spPr>
          <a:xfrm>
            <a:off x="0" y="2730075"/>
            <a:ext cx="3251400" cy="2129175"/>
          </a:xfrm>
          <a:prstGeom prst="rect">
            <a:avLst/>
          </a:prstGeom>
          <a:noFill/>
          <a:ln>
            <a:noFill/>
          </a:ln>
        </p:spPr>
      </p:pic>
      <p:sp>
        <p:nvSpPr>
          <p:cNvPr id="373" name="Google Shape;373;p36"/>
          <p:cNvSpPr/>
          <p:nvPr/>
        </p:nvSpPr>
        <p:spPr>
          <a:xfrm>
            <a:off x="4998288" y="1967700"/>
            <a:ext cx="2314200" cy="70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
          <p:cNvSpPr txBox="1"/>
          <p:nvPr>
            <p:ph idx="4294967295" type="title"/>
          </p:nvPr>
        </p:nvSpPr>
        <p:spPr>
          <a:xfrm>
            <a:off x="4843640" y="2082275"/>
            <a:ext cx="2623500" cy="44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Acc</a:t>
            </a:r>
            <a:r>
              <a:rPr lang="en" sz="3000">
                <a:solidFill>
                  <a:srgbClr val="FFFFFF"/>
                </a:solidFill>
              </a:rPr>
              <a:t>: 0.6678</a:t>
            </a:r>
            <a:endParaRPr sz="3000">
              <a:solidFill>
                <a:srgbClr val="FFFFFF"/>
              </a:solidFill>
            </a:endParaRPr>
          </a:p>
        </p:txBody>
      </p:sp>
      <p:graphicFrame>
        <p:nvGraphicFramePr>
          <p:cNvPr id="375" name="Google Shape;375;p36"/>
          <p:cNvGraphicFramePr/>
          <p:nvPr/>
        </p:nvGraphicFramePr>
        <p:xfrm>
          <a:off x="3166725" y="3106375"/>
          <a:ext cx="3000000" cy="3000000"/>
        </p:xfrm>
        <a:graphic>
          <a:graphicData uri="http://schemas.openxmlformats.org/drawingml/2006/table">
            <a:tbl>
              <a:tblPr>
                <a:noFill/>
                <a:tableStyleId>{49617D5C-4211-42BE-A6D5-18B0B8F411F6}</a:tableStyleId>
              </a:tblPr>
              <a:tblGrid>
                <a:gridCol w="1089650"/>
                <a:gridCol w="592025"/>
                <a:gridCol w="617725"/>
                <a:gridCol w="565925"/>
                <a:gridCol w="606875"/>
                <a:gridCol w="544725"/>
                <a:gridCol w="985475"/>
                <a:gridCol w="454950"/>
                <a:gridCol w="519975"/>
              </a:tblGrid>
              <a:tr h="721250">
                <a:tc>
                  <a:txBody>
                    <a:bodyPr/>
                    <a:lstStyle/>
                    <a:p>
                      <a:pPr indent="0" lvl="0" marL="0" rtl="0" algn="ctr">
                        <a:spcBef>
                          <a:spcPts val="0"/>
                        </a:spcBef>
                        <a:spcAft>
                          <a:spcPts val="0"/>
                        </a:spcAft>
                        <a:buNone/>
                      </a:pPr>
                      <a:r>
                        <a:rPr b="1" lang="en" sz="1200">
                          <a:solidFill>
                            <a:schemeClr val="lt1"/>
                          </a:solidFill>
                          <a:latin typeface="Sarala"/>
                          <a:ea typeface="Sarala"/>
                          <a:cs typeface="Sarala"/>
                          <a:sym typeface="Sarala"/>
                        </a:rPr>
                        <a:t>Feature </a:t>
                      </a:r>
                      <a:endParaRPr b="1" sz="1200">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lt1"/>
                          </a:solidFill>
                          <a:latin typeface="Sarala"/>
                          <a:ea typeface="Sarala"/>
                          <a:cs typeface="Sarala"/>
                          <a:sym typeface="Sarala"/>
                        </a:rPr>
                        <a:t>ACC3</a:t>
                      </a:r>
                      <a:endParaRPr b="1" sz="1200">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lt1"/>
                          </a:solidFill>
                          <a:latin typeface="Sarala"/>
                          <a:ea typeface="Sarala"/>
                          <a:cs typeface="Sarala"/>
                          <a:sym typeface="Sarala"/>
                        </a:rPr>
                        <a:t>ACC2</a:t>
                      </a:r>
                      <a:endParaRPr b="1" sz="1200">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lt1"/>
                          </a:solidFill>
                          <a:latin typeface="Sarala"/>
                          <a:ea typeface="Sarala"/>
                          <a:cs typeface="Sarala"/>
                          <a:sym typeface="Sarala"/>
                        </a:rPr>
                        <a:t>ACC1</a:t>
                      </a:r>
                      <a:endParaRPr b="1" sz="1200">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lt1"/>
                          </a:solidFill>
                          <a:latin typeface="Sarala"/>
                          <a:ea typeface="Sarala"/>
                          <a:cs typeface="Sarala"/>
                          <a:sym typeface="Sarala"/>
                        </a:rPr>
                        <a:t>TEMP</a:t>
                      </a:r>
                      <a:endParaRPr b="1" sz="1200">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lt1"/>
                          </a:solidFill>
                          <a:latin typeface="Sarala"/>
                          <a:ea typeface="Sarala"/>
                          <a:cs typeface="Sarala"/>
                          <a:sym typeface="Sarala"/>
                        </a:rPr>
                        <a:t>EDA</a:t>
                      </a:r>
                      <a:endParaRPr b="1" sz="1200">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lt1"/>
                          </a:solidFill>
                          <a:latin typeface="Sarala"/>
                          <a:ea typeface="Sarala"/>
                          <a:cs typeface="Sarala"/>
                          <a:sym typeface="Sarala"/>
                        </a:rPr>
                        <a:t>Magnitude</a:t>
                      </a:r>
                      <a:endParaRPr b="1" sz="1200">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lt1"/>
                          </a:solidFill>
                          <a:latin typeface="Sarala"/>
                          <a:ea typeface="Sarala"/>
                          <a:cs typeface="Sarala"/>
                          <a:sym typeface="Sarala"/>
                        </a:rPr>
                        <a:t>HR </a:t>
                      </a:r>
                      <a:endParaRPr b="1" sz="1200">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lt1"/>
                          </a:solidFill>
                          <a:latin typeface="Sarala"/>
                          <a:ea typeface="Sarala"/>
                          <a:cs typeface="Sarala"/>
                          <a:sym typeface="Sarala"/>
                        </a:rPr>
                        <a:t>BVP</a:t>
                      </a:r>
                      <a:endParaRPr b="1" sz="1200">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r>
              <a:tr h="569850">
                <a:tc>
                  <a:txBody>
                    <a:bodyPr/>
                    <a:lstStyle/>
                    <a:p>
                      <a:pPr indent="0" lvl="0" marL="0" rtl="0" algn="ctr">
                        <a:spcBef>
                          <a:spcPts val="0"/>
                        </a:spcBef>
                        <a:spcAft>
                          <a:spcPts val="0"/>
                        </a:spcAft>
                        <a:buNone/>
                      </a:pPr>
                      <a:r>
                        <a:rPr b="1" lang="en" sz="1200">
                          <a:solidFill>
                            <a:schemeClr val="lt1"/>
                          </a:solidFill>
                          <a:latin typeface="Sarala"/>
                          <a:ea typeface="Sarala"/>
                          <a:cs typeface="Sarala"/>
                          <a:sym typeface="Sarala"/>
                        </a:rPr>
                        <a:t>Importance</a:t>
                      </a:r>
                      <a:endParaRPr b="1" sz="1200">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lt1"/>
                          </a:solidFill>
                          <a:latin typeface="Sarala"/>
                          <a:ea typeface="Sarala"/>
                          <a:cs typeface="Sarala"/>
                          <a:sym typeface="Sarala"/>
                        </a:rPr>
                        <a:t>25%</a:t>
                      </a:r>
                      <a:endParaRPr b="1" sz="1200">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lt1"/>
                          </a:solidFill>
                          <a:latin typeface="Sarala"/>
                          <a:ea typeface="Sarala"/>
                          <a:cs typeface="Sarala"/>
                          <a:sym typeface="Sarala"/>
                        </a:rPr>
                        <a:t>22%</a:t>
                      </a:r>
                      <a:endParaRPr b="1" sz="1200">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lt1"/>
                          </a:solidFill>
                          <a:latin typeface="Sarala"/>
                          <a:ea typeface="Sarala"/>
                          <a:cs typeface="Sarala"/>
                          <a:sym typeface="Sarala"/>
                        </a:rPr>
                        <a:t>16%</a:t>
                      </a:r>
                      <a:endParaRPr b="1" sz="1200">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lt1"/>
                          </a:solidFill>
                          <a:latin typeface="Sarala"/>
                          <a:ea typeface="Sarala"/>
                          <a:cs typeface="Sarala"/>
                          <a:sym typeface="Sarala"/>
                        </a:rPr>
                        <a:t>10%</a:t>
                      </a:r>
                      <a:endParaRPr b="1" sz="1200">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lt1"/>
                          </a:solidFill>
                          <a:latin typeface="Sarala"/>
                          <a:ea typeface="Sarala"/>
                          <a:cs typeface="Sarala"/>
                          <a:sym typeface="Sarala"/>
                        </a:rPr>
                        <a:t>9%</a:t>
                      </a:r>
                      <a:endParaRPr b="1" sz="1200">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lt1"/>
                          </a:solidFill>
                          <a:latin typeface="Sarala"/>
                          <a:ea typeface="Sarala"/>
                          <a:cs typeface="Sarala"/>
                          <a:sym typeface="Sarala"/>
                        </a:rPr>
                        <a:t>8%</a:t>
                      </a:r>
                      <a:endParaRPr b="1" sz="1200">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lt1"/>
                          </a:solidFill>
                          <a:latin typeface="Sarala"/>
                          <a:ea typeface="Sarala"/>
                          <a:cs typeface="Sarala"/>
                          <a:sym typeface="Sarala"/>
                        </a:rPr>
                        <a:t>7%</a:t>
                      </a:r>
                      <a:endParaRPr b="1" sz="1200">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lt1"/>
                          </a:solidFill>
                          <a:latin typeface="Sarala"/>
                          <a:ea typeface="Sarala"/>
                          <a:cs typeface="Sarala"/>
                          <a:sym typeface="Sarala"/>
                        </a:rPr>
                        <a:t>3%</a:t>
                      </a:r>
                      <a:endParaRPr b="1" sz="1200">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r>
            </a:tbl>
          </a:graphicData>
        </a:graphic>
      </p:graphicFrame>
      <p:pic>
        <p:nvPicPr>
          <p:cNvPr id="376" name="Google Shape;376;p36"/>
          <p:cNvPicPr preferRelativeResize="0"/>
          <p:nvPr/>
        </p:nvPicPr>
        <p:blipFill>
          <a:blip r:embed="rId5">
            <a:alphaModFix/>
          </a:blip>
          <a:stretch>
            <a:fillRect/>
          </a:stretch>
        </p:blipFill>
        <p:spPr>
          <a:xfrm>
            <a:off x="7498843" y="1613475"/>
            <a:ext cx="1645200" cy="917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37"/>
          <p:cNvSpPr txBox="1"/>
          <p:nvPr>
            <p:ph type="title"/>
          </p:nvPr>
        </p:nvSpPr>
        <p:spPr>
          <a:xfrm>
            <a:off x="596975" y="426625"/>
            <a:ext cx="810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LEAVE-ONE-OUT </a:t>
            </a:r>
            <a:r>
              <a:rPr lang="en">
                <a:solidFill>
                  <a:schemeClr val="dk2"/>
                </a:solidFill>
              </a:rPr>
              <a:t>CROSS-VALIDATION</a:t>
            </a:r>
            <a:endParaRPr>
              <a:solidFill>
                <a:schemeClr val="dk2"/>
              </a:solidFill>
            </a:endParaRPr>
          </a:p>
        </p:txBody>
      </p:sp>
      <p:pic>
        <p:nvPicPr>
          <p:cNvPr id="382" name="Google Shape;382;p37"/>
          <p:cNvPicPr preferRelativeResize="0"/>
          <p:nvPr/>
        </p:nvPicPr>
        <p:blipFill>
          <a:blip r:embed="rId4">
            <a:alphaModFix/>
          </a:blip>
          <a:stretch>
            <a:fillRect/>
          </a:stretch>
        </p:blipFill>
        <p:spPr>
          <a:xfrm>
            <a:off x="0" y="1164775"/>
            <a:ext cx="5234299" cy="3445325"/>
          </a:xfrm>
          <a:prstGeom prst="rect">
            <a:avLst/>
          </a:prstGeom>
          <a:noFill/>
          <a:ln>
            <a:noFill/>
          </a:ln>
        </p:spPr>
      </p:pic>
      <p:cxnSp>
        <p:nvCxnSpPr>
          <p:cNvPr id="383" name="Google Shape;383;p37"/>
          <p:cNvCxnSpPr/>
          <p:nvPr/>
        </p:nvCxnSpPr>
        <p:spPr>
          <a:xfrm flipH="1" rot="10800000">
            <a:off x="1427475" y="4503875"/>
            <a:ext cx="615600" cy="497400"/>
          </a:xfrm>
          <a:prstGeom prst="straightConnector1">
            <a:avLst/>
          </a:prstGeom>
          <a:noFill/>
          <a:ln cap="flat" cmpd="sng" w="28575">
            <a:solidFill>
              <a:srgbClr val="000000"/>
            </a:solidFill>
            <a:prstDash val="solid"/>
            <a:round/>
            <a:headEnd len="med" w="med" type="none"/>
            <a:tailEnd len="med" w="med" type="triangle"/>
          </a:ln>
        </p:spPr>
      </p:cxnSp>
      <p:cxnSp>
        <p:nvCxnSpPr>
          <p:cNvPr id="384" name="Google Shape;384;p37"/>
          <p:cNvCxnSpPr/>
          <p:nvPr/>
        </p:nvCxnSpPr>
        <p:spPr>
          <a:xfrm rot="10800000">
            <a:off x="3251225" y="4539325"/>
            <a:ext cx="968400" cy="573000"/>
          </a:xfrm>
          <a:prstGeom prst="straightConnector1">
            <a:avLst/>
          </a:prstGeom>
          <a:noFill/>
          <a:ln cap="flat" cmpd="sng" w="28575">
            <a:solidFill>
              <a:schemeClr val="dk1"/>
            </a:solidFill>
            <a:prstDash val="solid"/>
            <a:round/>
            <a:headEnd len="med" w="med" type="none"/>
            <a:tailEnd len="med" w="med" type="triangle"/>
          </a:ln>
        </p:spPr>
      </p:cxnSp>
      <p:sp>
        <p:nvSpPr>
          <p:cNvPr id="385" name="Google Shape;385;p37"/>
          <p:cNvSpPr txBox="1"/>
          <p:nvPr/>
        </p:nvSpPr>
        <p:spPr>
          <a:xfrm>
            <a:off x="2203100" y="4672675"/>
            <a:ext cx="9861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86" name="Google Shape;386;p37"/>
          <p:cNvSpPr txBox="1"/>
          <p:nvPr/>
        </p:nvSpPr>
        <p:spPr>
          <a:xfrm>
            <a:off x="1455500" y="4837775"/>
            <a:ext cx="27360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IDs 21 &amp; 36 → </a:t>
            </a:r>
            <a:r>
              <a:rPr lang="en">
                <a:solidFill>
                  <a:srgbClr val="FF0000"/>
                </a:solidFill>
                <a:latin typeface="Montserrat"/>
                <a:ea typeface="Montserrat"/>
                <a:cs typeface="Montserrat"/>
                <a:sym typeface="Montserrat"/>
              </a:rPr>
              <a:t>Low Accuracy</a:t>
            </a:r>
            <a:endParaRPr>
              <a:solidFill>
                <a:srgbClr val="FF0000"/>
              </a:solidFill>
              <a:latin typeface="Montserrat"/>
              <a:ea typeface="Montserrat"/>
              <a:cs typeface="Montserrat"/>
              <a:sym typeface="Montserrat"/>
            </a:endParaRPr>
          </a:p>
        </p:txBody>
      </p:sp>
      <p:graphicFrame>
        <p:nvGraphicFramePr>
          <p:cNvPr id="387" name="Google Shape;387;p37"/>
          <p:cNvGraphicFramePr/>
          <p:nvPr/>
        </p:nvGraphicFramePr>
        <p:xfrm>
          <a:off x="5310488" y="3585135"/>
          <a:ext cx="3000000" cy="3000000"/>
        </p:xfrm>
        <a:graphic>
          <a:graphicData uri="http://schemas.openxmlformats.org/drawingml/2006/table">
            <a:tbl>
              <a:tblPr>
                <a:noFill/>
                <a:tableStyleId>{49617D5C-4211-42BE-A6D5-18B0B8F411F6}</a:tableStyleId>
              </a:tblPr>
              <a:tblGrid>
                <a:gridCol w="837650"/>
                <a:gridCol w="1238425"/>
                <a:gridCol w="855075"/>
              </a:tblGrid>
              <a:tr h="503500">
                <a:tc>
                  <a:txBody>
                    <a:bodyPr/>
                    <a:lstStyle/>
                    <a:p>
                      <a:pPr indent="0" lvl="0" marL="0" rtl="0" algn="l">
                        <a:spcBef>
                          <a:spcPts val="0"/>
                        </a:spcBef>
                        <a:spcAft>
                          <a:spcPts val="0"/>
                        </a:spcAft>
                        <a:buNone/>
                      </a:pPr>
                      <a:r>
                        <a:t/>
                      </a:r>
                      <a:endParaRPr b="1">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lt1"/>
                          </a:solidFill>
                          <a:latin typeface="Sarala"/>
                          <a:ea typeface="Sarala"/>
                          <a:cs typeface="Sarala"/>
                          <a:sym typeface="Sarala"/>
                        </a:rPr>
                        <a:t>ACCURACY</a:t>
                      </a:r>
                      <a:endParaRPr b="1">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lt1"/>
                          </a:solidFill>
                          <a:latin typeface="Sarala"/>
                          <a:ea typeface="Sarala"/>
                          <a:cs typeface="Sarala"/>
                          <a:sym typeface="Sarala"/>
                        </a:rPr>
                        <a:t>F1</a:t>
                      </a:r>
                      <a:endParaRPr b="1">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r>
              <a:tr h="498675">
                <a:tc>
                  <a:txBody>
                    <a:bodyPr/>
                    <a:lstStyle/>
                    <a:p>
                      <a:pPr indent="0" lvl="0" marL="0" rtl="0" algn="ctr">
                        <a:spcBef>
                          <a:spcPts val="0"/>
                        </a:spcBef>
                        <a:spcAft>
                          <a:spcPts val="0"/>
                        </a:spcAft>
                        <a:buNone/>
                      </a:pPr>
                      <a:r>
                        <a:rPr b="1" lang="en">
                          <a:solidFill>
                            <a:schemeClr val="lt1"/>
                          </a:solidFill>
                          <a:latin typeface="Sarala"/>
                          <a:ea typeface="Sarala"/>
                          <a:cs typeface="Sarala"/>
                          <a:sym typeface="Sarala"/>
                        </a:rPr>
                        <a:t>Mean</a:t>
                      </a:r>
                      <a:endParaRPr b="1">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lt1"/>
                          </a:solidFill>
                          <a:latin typeface="Sarala"/>
                          <a:ea typeface="Sarala"/>
                          <a:cs typeface="Sarala"/>
                          <a:sym typeface="Sarala"/>
                        </a:rPr>
                        <a:t>0.7131</a:t>
                      </a:r>
                      <a:endParaRPr b="1">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lt1"/>
                          </a:solidFill>
                          <a:latin typeface="Sarala"/>
                          <a:ea typeface="Sarala"/>
                          <a:cs typeface="Sarala"/>
                          <a:sym typeface="Sarala"/>
                        </a:rPr>
                        <a:t>0.6914</a:t>
                      </a:r>
                      <a:endParaRPr b="1">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r>
              <a:tr h="498675">
                <a:tc>
                  <a:txBody>
                    <a:bodyPr/>
                    <a:lstStyle/>
                    <a:p>
                      <a:pPr indent="0" lvl="0" marL="0" rtl="0" algn="ctr">
                        <a:spcBef>
                          <a:spcPts val="0"/>
                        </a:spcBef>
                        <a:spcAft>
                          <a:spcPts val="0"/>
                        </a:spcAft>
                        <a:buNone/>
                      </a:pPr>
                      <a:r>
                        <a:rPr b="1" lang="en">
                          <a:solidFill>
                            <a:schemeClr val="lt1"/>
                          </a:solidFill>
                          <a:latin typeface="Sarala"/>
                          <a:ea typeface="Sarala"/>
                          <a:cs typeface="Sarala"/>
                          <a:sym typeface="Sarala"/>
                        </a:rPr>
                        <a:t>Std</a:t>
                      </a:r>
                      <a:endParaRPr b="1">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lt1"/>
                          </a:solidFill>
                          <a:latin typeface="Sarala"/>
                          <a:ea typeface="Sarala"/>
                          <a:cs typeface="Sarala"/>
                          <a:sym typeface="Sarala"/>
                        </a:rPr>
                        <a:t>0.1395</a:t>
                      </a:r>
                      <a:endParaRPr b="1">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lt1"/>
                          </a:solidFill>
                          <a:latin typeface="Sarala"/>
                          <a:ea typeface="Sarala"/>
                          <a:cs typeface="Sarala"/>
                          <a:sym typeface="Sarala"/>
                        </a:rPr>
                        <a:t>0.1402</a:t>
                      </a:r>
                      <a:endParaRPr b="1">
                        <a:solidFill>
                          <a:schemeClr val="lt1"/>
                        </a:solidFill>
                        <a:latin typeface="Sarala"/>
                        <a:ea typeface="Sarala"/>
                        <a:cs typeface="Sarala"/>
                        <a:sym typeface="Saral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r>
            </a:tbl>
          </a:graphicData>
        </a:graphic>
      </p:graphicFrame>
      <p:sp>
        <p:nvSpPr>
          <p:cNvPr id="388" name="Google Shape;388;p37"/>
          <p:cNvSpPr txBox="1"/>
          <p:nvPr/>
        </p:nvSpPr>
        <p:spPr>
          <a:xfrm>
            <a:off x="5196800" y="1323625"/>
            <a:ext cx="3391200" cy="2016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Montserrat"/>
              <a:buChar char="●"/>
            </a:pPr>
            <a:r>
              <a:rPr b="1" lang="en" sz="1300">
                <a:latin typeface="Sarala"/>
                <a:ea typeface="Sarala"/>
                <a:cs typeface="Sarala"/>
                <a:sym typeface="Sarala"/>
              </a:rPr>
              <a:t>Each individual subject considered as a validation set and the rest of subjects are a training set</a:t>
            </a:r>
            <a:endParaRPr b="1" sz="1300">
              <a:latin typeface="Sarala"/>
              <a:ea typeface="Sarala"/>
              <a:cs typeface="Sarala"/>
              <a:sym typeface="Sarala"/>
            </a:endParaRPr>
          </a:p>
          <a:p>
            <a:pPr indent="-311150" lvl="0" marL="457200" rtl="0" algn="l">
              <a:spcBef>
                <a:spcPts val="0"/>
              </a:spcBef>
              <a:spcAft>
                <a:spcPts val="0"/>
              </a:spcAft>
              <a:buSzPts val="1300"/>
              <a:buFont typeface="Montserrat"/>
              <a:buChar char="●"/>
            </a:pPr>
            <a:r>
              <a:rPr lang="en" sz="1300">
                <a:latin typeface="Sarala"/>
                <a:ea typeface="Sarala"/>
                <a:cs typeface="Sarala"/>
                <a:sym typeface="Sarala"/>
              </a:rPr>
              <a:t>Fit the model and predict using single-subject validation  </a:t>
            </a:r>
            <a:endParaRPr sz="1300">
              <a:latin typeface="Sarala"/>
              <a:ea typeface="Sarala"/>
              <a:cs typeface="Sarala"/>
              <a:sym typeface="Sarala"/>
            </a:endParaRPr>
          </a:p>
          <a:p>
            <a:pPr indent="-311150" lvl="0" marL="457200" rtl="0" algn="l">
              <a:spcBef>
                <a:spcPts val="0"/>
              </a:spcBef>
              <a:spcAft>
                <a:spcPts val="0"/>
              </a:spcAft>
              <a:buSzPts val="1300"/>
              <a:buFont typeface="Montserrat"/>
              <a:buChar char="●"/>
            </a:pPr>
            <a:r>
              <a:rPr lang="en" sz="1300">
                <a:latin typeface="Sarala"/>
                <a:ea typeface="Sarala"/>
                <a:cs typeface="Sarala"/>
                <a:sym typeface="Sarala"/>
              </a:rPr>
              <a:t>Repeat this for each subject as a validation set.</a:t>
            </a:r>
            <a:endParaRPr sz="1300">
              <a:latin typeface="Sarala"/>
              <a:ea typeface="Sarala"/>
              <a:cs typeface="Sarala"/>
              <a:sym typeface="Sarala"/>
            </a:endParaRPr>
          </a:p>
          <a:p>
            <a:pPr indent="-311150" lvl="0" marL="457200" rtl="0" algn="l">
              <a:spcBef>
                <a:spcPts val="0"/>
              </a:spcBef>
              <a:spcAft>
                <a:spcPts val="0"/>
              </a:spcAft>
              <a:buSzPts val="1300"/>
              <a:buFont typeface="Montserrat"/>
              <a:buChar char="●"/>
            </a:pPr>
            <a:r>
              <a:rPr lang="en" sz="1300">
                <a:latin typeface="Sarala"/>
                <a:ea typeface="Sarala"/>
                <a:cs typeface="Sarala"/>
                <a:sym typeface="Sarala"/>
              </a:rPr>
              <a:t>Average all errors to obtain test-error rate</a:t>
            </a:r>
            <a:endParaRPr sz="1300">
              <a:latin typeface="Sarala"/>
              <a:ea typeface="Sarala"/>
              <a:cs typeface="Sarala"/>
              <a:sym typeface="Saral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38"/>
          <p:cNvSpPr txBox="1"/>
          <p:nvPr>
            <p:ph type="title"/>
          </p:nvPr>
        </p:nvSpPr>
        <p:spPr>
          <a:xfrm>
            <a:off x="4836250" y="1043700"/>
            <a:ext cx="4035300" cy="305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DEEP</a:t>
            </a:r>
            <a:r>
              <a:rPr lang="en"/>
              <a:t> LEARNING </a:t>
            </a:r>
            <a:endParaRPr/>
          </a:p>
        </p:txBody>
      </p:sp>
      <p:sp>
        <p:nvSpPr>
          <p:cNvPr id="394" name="Google Shape;394;p38"/>
          <p:cNvSpPr txBox="1"/>
          <p:nvPr>
            <p:ph idx="1" type="subTitle"/>
          </p:nvPr>
        </p:nvSpPr>
        <p:spPr>
          <a:xfrm>
            <a:off x="5277550" y="3751450"/>
            <a:ext cx="3152700" cy="59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395" name="Google Shape;395;p38"/>
          <p:cNvPicPr preferRelativeResize="0"/>
          <p:nvPr/>
        </p:nvPicPr>
        <p:blipFill>
          <a:blip r:embed="rId3">
            <a:alphaModFix/>
          </a:blip>
          <a:stretch>
            <a:fillRect/>
          </a:stretch>
        </p:blipFill>
        <p:spPr>
          <a:xfrm>
            <a:off x="113050" y="306025"/>
            <a:ext cx="4531450" cy="4531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39"/>
          <p:cNvSpPr txBox="1"/>
          <p:nvPr>
            <p:ph type="title"/>
          </p:nvPr>
        </p:nvSpPr>
        <p:spPr>
          <a:xfrm>
            <a:off x="596975" y="5028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SLIDING-WINDOW </a:t>
            </a:r>
            <a:r>
              <a:rPr lang="en">
                <a:solidFill>
                  <a:schemeClr val="dk2"/>
                </a:solidFill>
              </a:rPr>
              <a:t>PROCESSING</a:t>
            </a:r>
            <a:endParaRPr>
              <a:solidFill>
                <a:schemeClr val="dk2"/>
              </a:solidFill>
            </a:endParaRPr>
          </a:p>
        </p:txBody>
      </p:sp>
      <p:pic>
        <p:nvPicPr>
          <p:cNvPr id="401" name="Google Shape;401;p39"/>
          <p:cNvPicPr preferRelativeResize="0"/>
          <p:nvPr/>
        </p:nvPicPr>
        <p:blipFill>
          <a:blip r:embed="rId3">
            <a:alphaModFix/>
          </a:blip>
          <a:stretch>
            <a:fillRect/>
          </a:stretch>
        </p:blipFill>
        <p:spPr>
          <a:xfrm>
            <a:off x="771449" y="1089726"/>
            <a:ext cx="3154442" cy="2559276"/>
          </a:xfrm>
          <a:prstGeom prst="rect">
            <a:avLst/>
          </a:prstGeom>
          <a:noFill/>
          <a:ln>
            <a:noFill/>
          </a:ln>
        </p:spPr>
      </p:pic>
      <p:sp>
        <p:nvSpPr>
          <p:cNvPr id="402" name="Google Shape;402;p39"/>
          <p:cNvSpPr txBox="1"/>
          <p:nvPr/>
        </p:nvSpPr>
        <p:spPr>
          <a:xfrm>
            <a:off x="1927177" y="4264650"/>
            <a:ext cx="18162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Direct inputs </a:t>
            </a:r>
            <a:endParaRPr b="1">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to neural network </a:t>
            </a:r>
            <a:endParaRPr b="1">
              <a:latin typeface="Montserrat"/>
              <a:ea typeface="Montserrat"/>
              <a:cs typeface="Montserrat"/>
              <a:sym typeface="Montserrat"/>
            </a:endParaRPr>
          </a:p>
        </p:txBody>
      </p:sp>
      <p:pic>
        <p:nvPicPr>
          <p:cNvPr id="403" name="Google Shape;403;p39"/>
          <p:cNvPicPr preferRelativeResize="0"/>
          <p:nvPr/>
        </p:nvPicPr>
        <p:blipFill rotWithShape="1">
          <a:blip r:embed="rId4">
            <a:alphaModFix/>
          </a:blip>
          <a:srcRect b="37276" l="2962" r="84918" t="0"/>
          <a:stretch/>
        </p:blipFill>
        <p:spPr>
          <a:xfrm>
            <a:off x="6169425" y="3188700"/>
            <a:ext cx="1199251" cy="1873350"/>
          </a:xfrm>
          <a:prstGeom prst="rect">
            <a:avLst/>
          </a:prstGeom>
          <a:noFill/>
          <a:ln>
            <a:noFill/>
          </a:ln>
        </p:spPr>
      </p:pic>
      <p:cxnSp>
        <p:nvCxnSpPr>
          <p:cNvPr id="404" name="Google Shape;404;p39"/>
          <p:cNvCxnSpPr/>
          <p:nvPr/>
        </p:nvCxnSpPr>
        <p:spPr>
          <a:xfrm>
            <a:off x="6671675" y="2681729"/>
            <a:ext cx="0" cy="479400"/>
          </a:xfrm>
          <a:prstGeom prst="straightConnector1">
            <a:avLst/>
          </a:prstGeom>
          <a:noFill/>
          <a:ln cap="flat" cmpd="sng" w="38100">
            <a:solidFill>
              <a:schemeClr val="dk2"/>
            </a:solidFill>
            <a:prstDash val="solid"/>
            <a:round/>
            <a:headEnd len="med" w="med" type="none"/>
            <a:tailEnd len="med" w="med" type="triangle"/>
          </a:ln>
        </p:spPr>
      </p:cxnSp>
      <p:pic>
        <p:nvPicPr>
          <p:cNvPr id="405" name="Google Shape;405;p39"/>
          <p:cNvPicPr preferRelativeResize="0"/>
          <p:nvPr/>
        </p:nvPicPr>
        <p:blipFill rotWithShape="1">
          <a:blip r:embed="rId5">
            <a:alphaModFix/>
          </a:blip>
          <a:srcRect b="0" l="7963" r="82414" t="0"/>
          <a:stretch/>
        </p:blipFill>
        <p:spPr>
          <a:xfrm>
            <a:off x="6334550" y="1107300"/>
            <a:ext cx="674276" cy="1546863"/>
          </a:xfrm>
          <a:prstGeom prst="rect">
            <a:avLst/>
          </a:prstGeom>
          <a:noFill/>
          <a:ln>
            <a:noFill/>
          </a:ln>
        </p:spPr>
      </p:pic>
      <p:cxnSp>
        <p:nvCxnSpPr>
          <p:cNvPr id="406" name="Google Shape;406;p39"/>
          <p:cNvCxnSpPr/>
          <p:nvPr/>
        </p:nvCxnSpPr>
        <p:spPr>
          <a:xfrm>
            <a:off x="2595600" y="3649004"/>
            <a:ext cx="10800" cy="5796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4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DEEP LEARNING </a:t>
            </a:r>
            <a:r>
              <a:rPr lang="en">
                <a:solidFill>
                  <a:schemeClr val="dk2"/>
                </a:solidFill>
              </a:rPr>
              <a:t>MODELS</a:t>
            </a:r>
            <a:endParaRPr>
              <a:solidFill>
                <a:schemeClr val="dk2"/>
              </a:solidFill>
            </a:endParaRPr>
          </a:p>
        </p:txBody>
      </p:sp>
      <p:sp>
        <p:nvSpPr>
          <p:cNvPr id="412" name="Google Shape;412;p40"/>
          <p:cNvSpPr/>
          <p:nvPr/>
        </p:nvSpPr>
        <p:spPr>
          <a:xfrm>
            <a:off x="1709675" y="3565625"/>
            <a:ext cx="5724600" cy="34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Sliding Window supports time-series data and time-based features.</a:t>
            </a:r>
            <a:endParaRPr sz="1200">
              <a:latin typeface="Montserrat"/>
              <a:ea typeface="Montserrat"/>
              <a:cs typeface="Montserrat"/>
              <a:sym typeface="Montserrat"/>
            </a:endParaRPr>
          </a:p>
        </p:txBody>
      </p:sp>
      <p:graphicFrame>
        <p:nvGraphicFramePr>
          <p:cNvPr id="413" name="Google Shape;413;p40"/>
          <p:cNvGraphicFramePr/>
          <p:nvPr/>
        </p:nvGraphicFramePr>
        <p:xfrm>
          <a:off x="1309325" y="1410775"/>
          <a:ext cx="3000000" cy="3000000"/>
        </p:xfrm>
        <a:graphic>
          <a:graphicData uri="http://schemas.openxmlformats.org/drawingml/2006/table">
            <a:tbl>
              <a:tblPr>
                <a:noFill/>
                <a:tableStyleId>{49617D5C-4211-42BE-A6D5-18B0B8F411F6}</a:tableStyleId>
              </a:tblPr>
              <a:tblGrid>
                <a:gridCol w="1914700"/>
                <a:gridCol w="1469225"/>
                <a:gridCol w="1570675"/>
                <a:gridCol w="1570675"/>
              </a:tblGrid>
              <a:tr h="482350">
                <a:tc>
                  <a:txBody>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Model Name</a:t>
                      </a:r>
                      <a:endParaRPr b="1">
                        <a:solidFill>
                          <a:srgbClr val="FFFFFF"/>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Data Input</a:t>
                      </a:r>
                      <a:endParaRPr b="1">
                        <a:solidFill>
                          <a:srgbClr val="FFFFFF"/>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Accuracy</a:t>
                      </a:r>
                      <a:endParaRPr b="1">
                        <a:solidFill>
                          <a:srgbClr val="FFFFFF"/>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F1 Score</a:t>
                      </a:r>
                      <a:endParaRPr b="1">
                        <a:solidFill>
                          <a:srgbClr val="FFFFFF"/>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682275">
                <a:tc>
                  <a:txBody>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Feedforward NN</a:t>
                      </a:r>
                      <a:r>
                        <a:rPr b="1" lang="en">
                          <a:solidFill>
                            <a:srgbClr val="FFFFFF"/>
                          </a:solidFill>
                          <a:latin typeface="Montserrat"/>
                          <a:ea typeface="Montserrat"/>
                          <a:cs typeface="Montserrat"/>
                          <a:sym typeface="Montserrat"/>
                        </a:rPr>
                        <a:t> </a:t>
                      </a:r>
                      <a:endParaRPr b="1">
                        <a:solidFill>
                          <a:srgbClr val="FFFFFF"/>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Individual Timepoints</a:t>
                      </a:r>
                      <a:endParaRPr b="1">
                        <a:solidFill>
                          <a:srgbClr val="FFFFFF"/>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0.89</a:t>
                      </a:r>
                      <a:endParaRPr b="1">
                        <a:solidFill>
                          <a:srgbClr val="FFFFFF"/>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0.89</a:t>
                      </a:r>
                      <a:endParaRPr b="1">
                        <a:solidFill>
                          <a:srgbClr val="FFFFFF"/>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682275">
                <a:tc>
                  <a:txBody>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CNN-RNN</a:t>
                      </a:r>
                      <a:endParaRPr b="1">
                        <a:solidFill>
                          <a:srgbClr val="FFFFFF"/>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Sliding Window</a:t>
                      </a:r>
                      <a:endParaRPr b="1">
                        <a:solidFill>
                          <a:srgbClr val="FFFFFF"/>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0.46</a:t>
                      </a:r>
                      <a:endParaRPr b="1">
                        <a:solidFill>
                          <a:srgbClr val="FFFFFF"/>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0.62</a:t>
                      </a:r>
                      <a:endParaRPr b="1">
                        <a:solidFill>
                          <a:srgbClr val="FFFFFF"/>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41"/>
          <p:cNvSpPr/>
          <p:nvPr/>
        </p:nvSpPr>
        <p:spPr>
          <a:xfrm>
            <a:off x="1972463" y="3063250"/>
            <a:ext cx="2314200" cy="121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PyTorch CNN-RNN</a:t>
            </a:r>
            <a:endParaRPr/>
          </a:p>
        </p:txBody>
      </p:sp>
      <p:sp>
        <p:nvSpPr>
          <p:cNvPr id="419" name="Google Shape;419;p41"/>
          <p:cNvSpPr txBox="1"/>
          <p:nvPr>
            <p:ph type="title"/>
          </p:nvPr>
        </p:nvSpPr>
        <p:spPr>
          <a:xfrm>
            <a:off x="597000" y="412141"/>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CNN-RNN</a:t>
            </a:r>
            <a:r>
              <a:rPr lang="en"/>
              <a:t> </a:t>
            </a:r>
            <a:r>
              <a:rPr lang="en">
                <a:solidFill>
                  <a:schemeClr val="dk2"/>
                </a:solidFill>
              </a:rPr>
              <a:t>ARCHITECTURE</a:t>
            </a:r>
            <a:endParaRPr>
              <a:solidFill>
                <a:schemeClr val="dk2"/>
              </a:solidFill>
            </a:endParaRPr>
          </a:p>
        </p:txBody>
      </p:sp>
      <p:sp>
        <p:nvSpPr>
          <p:cNvPr id="420" name="Google Shape;420;p41"/>
          <p:cNvSpPr/>
          <p:nvPr/>
        </p:nvSpPr>
        <p:spPr>
          <a:xfrm>
            <a:off x="3338688" y="1483825"/>
            <a:ext cx="2314200" cy="121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Tensorflow DenseNet </a:t>
            </a:r>
            <a:endParaRPr/>
          </a:p>
        </p:txBody>
      </p:sp>
      <p:sp>
        <p:nvSpPr>
          <p:cNvPr id="421" name="Google Shape;421;p41"/>
          <p:cNvSpPr/>
          <p:nvPr/>
        </p:nvSpPr>
        <p:spPr>
          <a:xfrm rot="-5400000">
            <a:off x="863175" y="3467500"/>
            <a:ext cx="1173300" cy="40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Sliding Window</a:t>
            </a:r>
            <a:endParaRPr/>
          </a:p>
        </p:txBody>
      </p:sp>
      <p:sp>
        <p:nvSpPr>
          <p:cNvPr id="422" name="Google Shape;422;p41"/>
          <p:cNvSpPr/>
          <p:nvPr/>
        </p:nvSpPr>
        <p:spPr>
          <a:xfrm rot="-5400000">
            <a:off x="863175" y="1867300"/>
            <a:ext cx="1173300" cy="40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Individual Row</a:t>
            </a:r>
            <a:r>
              <a:rPr lang="en"/>
              <a:t>s</a:t>
            </a:r>
            <a:endParaRPr/>
          </a:p>
        </p:txBody>
      </p:sp>
      <p:sp>
        <p:nvSpPr>
          <p:cNvPr id="423" name="Google Shape;423;p41"/>
          <p:cNvSpPr/>
          <p:nvPr/>
        </p:nvSpPr>
        <p:spPr>
          <a:xfrm>
            <a:off x="4715663" y="3063250"/>
            <a:ext cx="2314200" cy="121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Tensorflow CNN-RNN with Time Distributed Layers</a:t>
            </a:r>
            <a:endParaRPr/>
          </a:p>
        </p:txBody>
      </p:sp>
      <p:pic>
        <p:nvPicPr>
          <p:cNvPr id="424" name="Google Shape;424;p41"/>
          <p:cNvPicPr preferRelativeResize="0"/>
          <p:nvPr/>
        </p:nvPicPr>
        <p:blipFill>
          <a:blip r:embed="rId4">
            <a:alphaModFix/>
          </a:blip>
          <a:stretch>
            <a:fillRect/>
          </a:stretch>
        </p:blipFill>
        <p:spPr>
          <a:xfrm>
            <a:off x="0" y="1406355"/>
            <a:ext cx="9144000" cy="2920019"/>
          </a:xfrm>
          <a:prstGeom prst="rect">
            <a:avLst/>
          </a:prstGeom>
          <a:noFill/>
          <a:ln>
            <a:noFill/>
          </a:ln>
        </p:spPr>
      </p:pic>
      <p:sp>
        <p:nvSpPr>
          <p:cNvPr id="425" name="Google Shape;425;p41"/>
          <p:cNvSpPr/>
          <p:nvPr/>
        </p:nvSpPr>
        <p:spPr>
          <a:xfrm>
            <a:off x="6400044" y="3930243"/>
            <a:ext cx="776400" cy="34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LSTM layer</a:t>
            </a:r>
            <a:endParaRPr sz="1200">
              <a:latin typeface="Montserrat"/>
              <a:ea typeface="Montserrat"/>
              <a:cs typeface="Montserrat"/>
              <a:sym typeface="Montserrat"/>
            </a:endParaRPr>
          </a:p>
        </p:txBody>
      </p:sp>
      <p:sp>
        <p:nvSpPr>
          <p:cNvPr id="426" name="Google Shape;426;p41"/>
          <p:cNvSpPr/>
          <p:nvPr/>
        </p:nvSpPr>
        <p:spPr>
          <a:xfrm>
            <a:off x="7397444" y="3930243"/>
            <a:ext cx="776400" cy="34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LSTM layer</a:t>
            </a:r>
            <a:endParaRPr sz="12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42"/>
          <p:cNvSpPr txBox="1"/>
          <p:nvPr>
            <p:ph type="title"/>
          </p:nvPr>
        </p:nvSpPr>
        <p:spPr>
          <a:xfrm>
            <a:off x="596975" y="3504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LEARNING </a:t>
            </a:r>
            <a:r>
              <a:rPr lang="en">
                <a:solidFill>
                  <a:schemeClr val="dk2"/>
                </a:solidFill>
              </a:rPr>
              <a:t>METRICS</a:t>
            </a:r>
            <a:endParaRPr>
              <a:solidFill>
                <a:schemeClr val="dk2"/>
              </a:solidFill>
            </a:endParaRPr>
          </a:p>
        </p:txBody>
      </p:sp>
      <p:sp>
        <p:nvSpPr>
          <p:cNvPr id="432" name="Google Shape;432;p42"/>
          <p:cNvSpPr/>
          <p:nvPr/>
        </p:nvSpPr>
        <p:spPr>
          <a:xfrm>
            <a:off x="6163025" y="4519550"/>
            <a:ext cx="1173300" cy="40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arala"/>
                <a:ea typeface="Sarala"/>
                <a:cs typeface="Sarala"/>
                <a:sym typeface="Sarala"/>
              </a:rPr>
              <a:t>Sliding Window</a:t>
            </a:r>
            <a:endParaRPr>
              <a:latin typeface="Sarala"/>
              <a:ea typeface="Sarala"/>
              <a:cs typeface="Sarala"/>
              <a:sym typeface="Sarala"/>
            </a:endParaRPr>
          </a:p>
        </p:txBody>
      </p:sp>
      <p:sp>
        <p:nvSpPr>
          <p:cNvPr id="433" name="Google Shape;433;p42"/>
          <p:cNvSpPr/>
          <p:nvPr/>
        </p:nvSpPr>
        <p:spPr>
          <a:xfrm>
            <a:off x="1810828" y="4519550"/>
            <a:ext cx="1460700" cy="403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arala"/>
                <a:ea typeface="Sarala"/>
                <a:cs typeface="Sarala"/>
                <a:sym typeface="Sarala"/>
              </a:rPr>
              <a:t>Individual Timepoints</a:t>
            </a:r>
            <a:endParaRPr>
              <a:latin typeface="Sarala"/>
              <a:ea typeface="Sarala"/>
              <a:cs typeface="Sarala"/>
              <a:sym typeface="Sarala"/>
            </a:endParaRPr>
          </a:p>
        </p:txBody>
      </p:sp>
      <p:pic>
        <p:nvPicPr>
          <p:cNvPr id="434" name="Google Shape;434;p42"/>
          <p:cNvPicPr preferRelativeResize="0"/>
          <p:nvPr/>
        </p:nvPicPr>
        <p:blipFill>
          <a:blip r:embed="rId3">
            <a:alphaModFix/>
          </a:blip>
          <a:stretch>
            <a:fillRect/>
          </a:stretch>
        </p:blipFill>
        <p:spPr>
          <a:xfrm>
            <a:off x="4551767" y="1704550"/>
            <a:ext cx="4243375" cy="2738800"/>
          </a:xfrm>
          <a:prstGeom prst="rect">
            <a:avLst/>
          </a:prstGeom>
          <a:noFill/>
          <a:ln>
            <a:noFill/>
          </a:ln>
        </p:spPr>
      </p:pic>
      <p:pic>
        <p:nvPicPr>
          <p:cNvPr id="435" name="Google Shape;435;p42"/>
          <p:cNvPicPr preferRelativeResize="0"/>
          <p:nvPr/>
        </p:nvPicPr>
        <p:blipFill>
          <a:blip r:embed="rId4">
            <a:alphaModFix/>
          </a:blip>
          <a:stretch>
            <a:fillRect/>
          </a:stretch>
        </p:blipFill>
        <p:spPr>
          <a:xfrm>
            <a:off x="272178" y="1704552"/>
            <a:ext cx="4396496" cy="2738801"/>
          </a:xfrm>
          <a:prstGeom prst="rect">
            <a:avLst/>
          </a:prstGeom>
          <a:noFill/>
          <a:ln>
            <a:noFill/>
          </a:ln>
        </p:spPr>
      </p:pic>
      <p:sp>
        <p:nvSpPr>
          <p:cNvPr id="436" name="Google Shape;436;p42"/>
          <p:cNvSpPr/>
          <p:nvPr/>
        </p:nvSpPr>
        <p:spPr>
          <a:xfrm>
            <a:off x="6163013" y="1224550"/>
            <a:ext cx="1173300" cy="40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arala"/>
                <a:ea typeface="Sarala"/>
                <a:cs typeface="Sarala"/>
                <a:sym typeface="Sarala"/>
              </a:rPr>
              <a:t>CNN-RNN</a:t>
            </a:r>
            <a:endParaRPr>
              <a:latin typeface="Sarala"/>
              <a:ea typeface="Sarala"/>
              <a:cs typeface="Sarala"/>
              <a:sym typeface="Sarala"/>
            </a:endParaRPr>
          </a:p>
        </p:txBody>
      </p:sp>
      <p:sp>
        <p:nvSpPr>
          <p:cNvPr id="437" name="Google Shape;437;p42"/>
          <p:cNvSpPr/>
          <p:nvPr/>
        </p:nvSpPr>
        <p:spPr>
          <a:xfrm>
            <a:off x="1658875" y="1224550"/>
            <a:ext cx="1764600" cy="403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arala"/>
                <a:ea typeface="Sarala"/>
                <a:cs typeface="Sarala"/>
                <a:sym typeface="Sarala"/>
              </a:rPr>
              <a:t>Feedforward NN</a:t>
            </a:r>
            <a:endParaRPr>
              <a:latin typeface="Sarala"/>
              <a:ea typeface="Sarala"/>
              <a:cs typeface="Sarala"/>
              <a:sym typeface="Saral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Google Shape;203;p25"/>
          <p:cNvPicPr preferRelativeResize="0"/>
          <p:nvPr/>
        </p:nvPicPr>
        <p:blipFill rotWithShape="1">
          <a:blip r:embed="rId3">
            <a:alphaModFix/>
          </a:blip>
          <a:srcRect b="12586" l="9975" r="9959" t="12586"/>
          <a:stretch/>
        </p:blipFill>
        <p:spPr>
          <a:xfrm>
            <a:off x="2473644" y="2624083"/>
            <a:ext cx="4006960" cy="3650268"/>
          </a:xfrm>
          <a:prstGeom prst="rect">
            <a:avLst/>
          </a:prstGeom>
          <a:noFill/>
          <a:ln>
            <a:noFill/>
          </a:ln>
        </p:spPr>
      </p:pic>
      <p:sp>
        <p:nvSpPr>
          <p:cNvPr id="204" name="Google Shape;204;p25"/>
          <p:cNvSpPr txBox="1"/>
          <p:nvPr>
            <p:ph type="title"/>
          </p:nvPr>
        </p:nvSpPr>
        <p:spPr>
          <a:xfrm>
            <a:off x="0" y="121825"/>
            <a:ext cx="9144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CURRENT </a:t>
            </a:r>
            <a:r>
              <a:rPr lang="en">
                <a:solidFill>
                  <a:schemeClr val="dk2"/>
                </a:solidFill>
              </a:rPr>
              <a:t>PROGRESS</a:t>
            </a:r>
            <a:endParaRPr>
              <a:solidFill>
                <a:schemeClr val="dk2"/>
              </a:solidFill>
            </a:endParaRPr>
          </a:p>
        </p:txBody>
      </p:sp>
      <p:sp>
        <p:nvSpPr>
          <p:cNvPr id="205" name="Google Shape;205;p25"/>
          <p:cNvSpPr txBox="1"/>
          <p:nvPr>
            <p:ph idx="4294967295" type="title"/>
          </p:nvPr>
        </p:nvSpPr>
        <p:spPr>
          <a:xfrm>
            <a:off x="283288" y="1335701"/>
            <a:ext cx="1732800" cy="4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000000"/>
                </a:solidFill>
              </a:rPr>
              <a:t>Weeks</a:t>
            </a:r>
            <a:r>
              <a:rPr lang="en" sz="2000">
                <a:solidFill>
                  <a:schemeClr val="dk2"/>
                </a:solidFill>
              </a:rPr>
              <a:t> 1-2</a:t>
            </a:r>
            <a:endParaRPr sz="2000">
              <a:solidFill>
                <a:schemeClr val="dk2"/>
              </a:solidFill>
            </a:endParaRPr>
          </a:p>
        </p:txBody>
      </p:sp>
      <p:sp>
        <p:nvSpPr>
          <p:cNvPr id="206" name="Google Shape;206;p25"/>
          <p:cNvSpPr txBox="1"/>
          <p:nvPr>
            <p:ph idx="4294967295" type="subTitle"/>
          </p:nvPr>
        </p:nvSpPr>
        <p:spPr>
          <a:xfrm>
            <a:off x="283288" y="1728043"/>
            <a:ext cx="1732800" cy="531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latin typeface="Sarala"/>
                <a:ea typeface="Sarala"/>
                <a:cs typeface="Sarala"/>
                <a:sym typeface="Sarala"/>
              </a:rPr>
              <a:t>Domain Research &amp; Literature Review</a:t>
            </a:r>
            <a:endParaRPr>
              <a:latin typeface="Sarala"/>
              <a:ea typeface="Sarala"/>
              <a:cs typeface="Sarala"/>
              <a:sym typeface="Sarala"/>
            </a:endParaRPr>
          </a:p>
        </p:txBody>
      </p:sp>
      <p:sp>
        <p:nvSpPr>
          <p:cNvPr id="207" name="Google Shape;207;p25"/>
          <p:cNvSpPr txBox="1"/>
          <p:nvPr>
            <p:ph idx="4294967295" type="title"/>
          </p:nvPr>
        </p:nvSpPr>
        <p:spPr>
          <a:xfrm>
            <a:off x="3705596" y="1335701"/>
            <a:ext cx="1732800" cy="4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000000"/>
                </a:solidFill>
              </a:rPr>
              <a:t>Week</a:t>
            </a:r>
            <a:r>
              <a:rPr lang="en" sz="2000">
                <a:solidFill>
                  <a:schemeClr val="dk2"/>
                </a:solidFill>
              </a:rPr>
              <a:t> 4</a:t>
            </a:r>
            <a:endParaRPr sz="2000">
              <a:solidFill>
                <a:schemeClr val="dk2"/>
              </a:solidFill>
            </a:endParaRPr>
          </a:p>
        </p:txBody>
      </p:sp>
      <p:sp>
        <p:nvSpPr>
          <p:cNvPr id="208" name="Google Shape;208;p25"/>
          <p:cNvSpPr txBox="1"/>
          <p:nvPr>
            <p:ph idx="4294967295" type="subTitle"/>
          </p:nvPr>
        </p:nvSpPr>
        <p:spPr>
          <a:xfrm>
            <a:off x="3705558" y="1728043"/>
            <a:ext cx="1732800" cy="531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latin typeface="Sarala"/>
                <a:ea typeface="Sarala"/>
                <a:cs typeface="Sarala"/>
                <a:sym typeface="Sarala"/>
              </a:rPr>
              <a:t>Preprocessing &amp; Traditional ML</a:t>
            </a:r>
            <a:endParaRPr>
              <a:latin typeface="Sarala"/>
              <a:ea typeface="Sarala"/>
              <a:cs typeface="Sarala"/>
              <a:sym typeface="Sarala"/>
            </a:endParaRPr>
          </a:p>
        </p:txBody>
      </p:sp>
      <p:sp>
        <p:nvSpPr>
          <p:cNvPr id="209" name="Google Shape;209;p25"/>
          <p:cNvSpPr txBox="1"/>
          <p:nvPr>
            <p:ph idx="4294967295" type="title"/>
          </p:nvPr>
        </p:nvSpPr>
        <p:spPr>
          <a:xfrm>
            <a:off x="7127905" y="1335701"/>
            <a:ext cx="1732800" cy="4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000000"/>
                </a:solidFill>
              </a:rPr>
              <a:t>Week</a:t>
            </a:r>
            <a:r>
              <a:rPr lang="en" sz="2000">
                <a:solidFill>
                  <a:schemeClr val="dk2"/>
                </a:solidFill>
              </a:rPr>
              <a:t> 6</a:t>
            </a:r>
            <a:endParaRPr sz="2000">
              <a:solidFill>
                <a:schemeClr val="dk2"/>
              </a:solidFill>
            </a:endParaRPr>
          </a:p>
        </p:txBody>
      </p:sp>
      <p:sp>
        <p:nvSpPr>
          <p:cNvPr id="210" name="Google Shape;210;p25"/>
          <p:cNvSpPr txBox="1"/>
          <p:nvPr>
            <p:ph idx="4294967295" type="subTitle"/>
          </p:nvPr>
        </p:nvSpPr>
        <p:spPr>
          <a:xfrm>
            <a:off x="7127900" y="1728050"/>
            <a:ext cx="1825500" cy="531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latin typeface="Sarala"/>
                <a:ea typeface="Sarala"/>
                <a:cs typeface="Sarala"/>
                <a:sym typeface="Sarala"/>
              </a:rPr>
              <a:t>Deep Learning: Multilayer Perceptron</a:t>
            </a:r>
            <a:endParaRPr>
              <a:latin typeface="Sarala"/>
              <a:ea typeface="Sarala"/>
              <a:cs typeface="Sarala"/>
              <a:sym typeface="Sarala"/>
            </a:endParaRPr>
          </a:p>
        </p:txBody>
      </p:sp>
      <p:sp>
        <p:nvSpPr>
          <p:cNvPr id="211" name="Google Shape;211;p25"/>
          <p:cNvSpPr txBox="1"/>
          <p:nvPr>
            <p:ph idx="4294967295" type="title"/>
          </p:nvPr>
        </p:nvSpPr>
        <p:spPr>
          <a:xfrm>
            <a:off x="1994442" y="1335701"/>
            <a:ext cx="1732800" cy="4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000000"/>
                </a:solidFill>
              </a:rPr>
              <a:t>Week</a:t>
            </a:r>
            <a:r>
              <a:rPr lang="en" sz="2000">
                <a:solidFill>
                  <a:schemeClr val="dk2"/>
                </a:solidFill>
              </a:rPr>
              <a:t> 3</a:t>
            </a:r>
            <a:endParaRPr sz="2000">
              <a:solidFill>
                <a:schemeClr val="dk2"/>
              </a:solidFill>
            </a:endParaRPr>
          </a:p>
        </p:txBody>
      </p:sp>
      <p:sp>
        <p:nvSpPr>
          <p:cNvPr id="212" name="Google Shape;212;p25"/>
          <p:cNvSpPr txBox="1"/>
          <p:nvPr>
            <p:ph idx="4294967295" type="subTitle"/>
          </p:nvPr>
        </p:nvSpPr>
        <p:spPr>
          <a:xfrm>
            <a:off x="1994134" y="1728043"/>
            <a:ext cx="1732800" cy="531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latin typeface="Sarala"/>
                <a:ea typeface="Sarala"/>
                <a:cs typeface="Sarala"/>
                <a:sym typeface="Sarala"/>
              </a:rPr>
              <a:t>Exploratory Data Analysis</a:t>
            </a:r>
            <a:endParaRPr>
              <a:latin typeface="Sarala"/>
              <a:ea typeface="Sarala"/>
              <a:cs typeface="Sarala"/>
              <a:sym typeface="Sarala"/>
            </a:endParaRPr>
          </a:p>
        </p:txBody>
      </p:sp>
      <p:sp>
        <p:nvSpPr>
          <p:cNvPr id="213" name="Google Shape;213;p25"/>
          <p:cNvSpPr txBox="1"/>
          <p:nvPr>
            <p:ph idx="4294967295" type="title"/>
          </p:nvPr>
        </p:nvSpPr>
        <p:spPr>
          <a:xfrm>
            <a:off x="5416751" y="1335701"/>
            <a:ext cx="1732800" cy="4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000000"/>
                </a:solidFill>
              </a:rPr>
              <a:t>Week</a:t>
            </a:r>
            <a:r>
              <a:rPr lang="en" sz="2000">
                <a:solidFill>
                  <a:schemeClr val="dk2"/>
                </a:solidFill>
              </a:rPr>
              <a:t> 5</a:t>
            </a:r>
            <a:endParaRPr sz="2000">
              <a:solidFill>
                <a:schemeClr val="dk2"/>
              </a:solidFill>
            </a:endParaRPr>
          </a:p>
        </p:txBody>
      </p:sp>
      <p:sp>
        <p:nvSpPr>
          <p:cNvPr id="214" name="Google Shape;214;p25"/>
          <p:cNvSpPr txBox="1"/>
          <p:nvPr>
            <p:ph idx="4294967295" type="subTitle"/>
          </p:nvPr>
        </p:nvSpPr>
        <p:spPr>
          <a:xfrm>
            <a:off x="5416823" y="1728043"/>
            <a:ext cx="1732800" cy="531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latin typeface="Sarala"/>
                <a:ea typeface="Sarala"/>
                <a:cs typeface="Sarala"/>
                <a:sym typeface="Sarala"/>
              </a:rPr>
              <a:t>Deep Learning</a:t>
            </a:r>
            <a:r>
              <a:rPr lang="en">
                <a:latin typeface="Sarala"/>
                <a:ea typeface="Sarala"/>
                <a:cs typeface="Sarala"/>
                <a:sym typeface="Sarala"/>
              </a:rPr>
              <a:t>: CNN-LSTMs</a:t>
            </a:r>
            <a:endParaRPr>
              <a:latin typeface="Sarala"/>
              <a:ea typeface="Sarala"/>
              <a:cs typeface="Sarala"/>
              <a:sym typeface="Sarala"/>
            </a:endParaRPr>
          </a:p>
        </p:txBody>
      </p:sp>
      <p:grpSp>
        <p:nvGrpSpPr>
          <p:cNvPr id="215" name="Google Shape;215;p25"/>
          <p:cNvGrpSpPr/>
          <p:nvPr/>
        </p:nvGrpSpPr>
        <p:grpSpPr>
          <a:xfrm>
            <a:off x="889384" y="2625731"/>
            <a:ext cx="7364859" cy="1984768"/>
            <a:chOff x="1258675" y="2825513"/>
            <a:chExt cx="6626650" cy="1832150"/>
          </a:xfrm>
        </p:grpSpPr>
        <p:sp>
          <p:nvSpPr>
            <p:cNvPr id="216" name="Google Shape;216;p25"/>
            <p:cNvSpPr/>
            <p:nvPr/>
          </p:nvSpPr>
          <p:spPr>
            <a:xfrm>
              <a:off x="1349550" y="3213350"/>
              <a:ext cx="1738725" cy="1089925"/>
            </a:xfrm>
            <a:custGeom>
              <a:rect b="b" l="l" r="r" t="t"/>
              <a:pathLst>
                <a:path extrusionOk="0" h="43597" w="69549">
                  <a:moveTo>
                    <a:pt x="0" y="0"/>
                  </a:moveTo>
                  <a:lnTo>
                    <a:pt x="12042" y="30518"/>
                  </a:lnTo>
                  <a:lnTo>
                    <a:pt x="19516" y="17024"/>
                  </a:lnTo>
                  <a:lnTo>
                    <a:pt x="30934" y="40068"/>
                  </a:lnTo>
                  <a:lnTo>
                    <a:pt x="47543" y="5190"/>
                  </a:lnTo>
                  <a:lnTo>
                    <a:pt x="55224" y="24705"/>
                  </a:lnTo>
                  <a:lnTo>
                    <a:pt x="58546" y="32802"/>
                  </a:lnTo>
                  <a:lnTo>
                    <a:pt x="64567" y="21383"/>
                  </a:lnTo>
                  <a:lnTo>
                    <a:pt x="69549" y="43597"/>
                  </a:lnTo>
                </a:path>
              </a:pathLst>
            </a:custGeom>
            <a:noFill/>
            <a:ln cap="flat" cmpd="sng" w="9525">
              <a:solidFill>
                <a:schemeClr val="dk2"/>
              </a:solidFill>
              <a:prstDash val="solid"/>
              <a:round/>
              <a:headEnd len="med" w="med" type="none"/>
              <a:tailEnd len="med" w="med" type="none"/>
            </a:ln>
          </p:spPr>
        </p:sp>
        <p:sp>
          <p:nvSpPr>
            <p:cNvPr id="217" name="Google Shape;217;p25"/>
            <p:cNvSpPr/>
            <p:nvPr/>
          </p:nvSpPr>
          <p:spPr>
            <a:xfrm>
              <a:off x="4578455" y="2825513"/>
              <a:ext cx="3223100" cy="1832150"/>
            </a:xfrm>
            <a:custGeom>
              <a:rect b="b" l="l" r="r" t="t"/>
              <a:pathLst>
                <a:path extrusionOk="0" h="73286" w="128924">
                  <a:moveTo>
                    <a:pt x="0" y="35293"/>
                  </a:moveTo>
                  <a:lnTo>
                    <a:pt x="18269" y="5813"/>
                  </a:lnTo>
                  <a:lnTo>
                    <a:pt x="21591" y="10380"/>
                  </a:lnTo>
                  <a:lnTo>
                    <a:pt x="29895" y="0"/>
                  </a:lnTo>
                  <a:lnTo>
                    <a:pt x="50241" y="37162"/>
                  </a:lnTo>
                  <a:lnTo>
                    <a:pt x="64566" y="14117"/>
                  </a:lnTo>
                  <a:lnTo>
                    <a:pt x="80552" y="60829"/>
                  </a:lnTo>
                  <a:lnTo>
                    <a:pt x="91347" y="34048"/>
                  </a:lnTo>
                  <a:lnTo>
                    <a:pt x="105465" y="73286"/>
                  </a:lnTo>
                  <a:lnTo>
                    <a:pt x="111693" y="48788"/>
                  </a:lnTo>
                  <a:lnTo>
                    <a:pt x="116053" y="59584"/>
                  </a:lnTo>
                  <a:lnTo>
                    <a:pt x="128924" y="29065"/>
                  </a:lnTo>
                </a:path>
              </a:pathLst>
            </a:custGeom>
            <a:noFill/>
            <a:ln cap="flat" cmpd="sng" w="9525">
              <a:solidFill>
                <a:schemeClr val="dk2"/>
              </a:solidFill>
              <a:prstDash val="solid"/>
              <a:round/>
              <a:headEnd len="med" w="med" type="none"/>
              <a:tailEnd len="med" w="med" type="none"/>
            </a:ln>
          </p:spPr>
        </p:sp>
        <p:grpSp>
          <p:nvGrpSpPr>
            <p:cNvPr id="218" name="Google Shape;218;p25"/>
            <p:cNvGrpSpPr/>
            <p:nvPr/>
          </p:nvGrpSpPr>
          <p:grpSpPr>
            <a:xfrm>
              <a:off x="1258675" y="3130250"/>
              <a:ext cx="186900" cy="186900"/>
              <a:chOff x="788975" y="2953550"/>
              <a:chExt cx="186900" cy="186900"/>
            </a:xfrm>
          </p:grpSpPr>
          <p:sp>
            <p:nvSpPr>
              <p:cNvPr id="219" name="Google Shape;219;p25"/>
              <p:cNvSpPr/>
              <p:nvPr/>
            </p:nvSpPr>
            <p:spPr>
              <a:xfrm>
                <a:off x="820150" y="2984750"/>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p:nvPr/>
            </p:nvSpPr>
            <p:spPr>
              <a:xfrm>
                <a:off x="788975" y="2953550"/>
                <a:ext cx="186900" cy="18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25"/>
            <p:cNvGrpSpPr/>
            <p:nvPr/>
          </p:nvGrpSpPr>
          <p:grpSpPr>
            <a:xfrm>
              <a:off x="2868375" y="3664863"/>
              <a:ext cx="186900" cy="186900"/>
              <a:chOff x="788975" y="2953550"/>
              <a:chExt cx="186900" cy="186900"/>
            </a:xfrm>
          </p:grpSpPr>
          <p:sp>
            <p:nvSpPr>
              <p:cNvPr id="222" name="Google Shape;222;p25"/>
              <p:cNvSpPr/>
              <p:nvPr/>
            </p:nvSpPr>
            <p:spPr>
              <a:xfrm>
                <a:off x="820150" y="2984750"/>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5"/>
              <p:cNvSpPr/>
              <p:nvPr/>
            </p:nvSpPr>
            <p:spPr>
              <a:xfrm>
                <a:off x="788975" y="2953550"/>
                <a:ext cx="186900" cy="18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25"/>
            <p:cNvGrpSpPr/>
            <p:nvPr/>
          </p:nvGrpSpPr>
          <p:grpSpPr>
            <a:xfrm>
              <a:off x="6085600" y="3078363"/>
              <a:ext cx="186900" cy="186900"/>
              <a:chOff x="788975" y="2953550"/>
              <a:chExt cx="186900" cy="186900"/>
            </a:xfrm>
          </p:grpSpPr>
          <p:sp>
            <p:nvSpPr>
              <p:cNvPr id="225" name="Google Shape;225;p25"/>
              <p:cNvSpPr/>
              <p:nvPr/>
            </p:nvSpPr>
            <p:spPr>
              <a:xfrm>
                <a:off x="820150" y="2984750"/>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5"/>
              <p:cNvSpPr/>
              <p:nvPr/>
            </p:nvSpPr>
            <p:spPr>
              <a:xfrm>
                <a:off x="788975" y="2953550"/>
                <a:ext cx="186900" cy="18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25"/>
            <p:cNvGrpSpPr/>
            <p:nvPr/>
          </p:nvGrpSpPr>
          <p:grpSpPr>
            <a:xfrm>
              <a:off x="7698425" y="3410538"/>
              <a:ext cx="186900" cy="186900"/>
              <a:chOff x="788975" y="2953550"/>
              <a:chExt cx="186900" cy="186900"/>
            </a:xfrm>
          </p:grpSpPr>
          <p:sp>
            <p:nvSpPr>
              <p:cNvPr id="228" name="Google Shape;228;p25"/>
              <p:cNvSpPr/>
              <p:nvPr/>
            </p:nvSpPr>
            <p:spPr>
              <a:xfrm>
                <a:off x="820150" y="2984750"/>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p:nvPr/>
            </p:nvSpPr>
            <p:spPr>
              <a:xfrm>
                <a:off x="788975" y="2953550"/>
                <a:ext cx="186900" cy="18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0" name="Google Shape;230;p25"/>
          <p:cNvSpPr/>
          <p:nvPr/>
        </p:nvSpPr>
        <p:spPr>
          <a:xfrm>
            <a:off x="0" y="4776850"/>
            <a:ext cx="9144000" cy="36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p:nvPr/>
        </p:nvSpPr>
        <p:spPr>
          <a:xfrm>
            <a:off x="0" y="0"/>
            <a:ext cx="7131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43"/>
          <p:cNvSpPr txBox="1"/>
          <p:nvPr>
            <p:ph type="title"/>
          </p:nvPr>
        </p:nvSpPr>
        <p:spPr>
          <a:xfrm>
            <a:off x="4836125" y="1342775"/>
            <a:ext cx="4035300" cy="199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400"/>
              <a:t>CHALLENGES &amp; NEXT STEPS</a:t>
            </a:r>
            <a:endParaRPr sz="4400"/>
          </a:p>
        </p:txBody>
      </p:sp>
      <p:pic>
        <p:nvPicPr>
          <p:cNvPr id="443" name="Google Shape;443;p43"/>
          <p:cNvPicPr preferRelativeResize="0"/>
          <p:nvPr/>
        </p:nvPicPr>
        <p:blipFill rotWithShape="1">
          <a:blip r:embed="rId3">
            <a:alphaModFix/>
          </a:blip>
          <a:srcRect b="14488" l="18450" r="11423" t="13355"/>
          <a:stretch/>
        </p:blipFill>
        <p:spPr>
          <a:xfrm>
            <a:off x="641772" y="751575"/>
            <a:ext cx="3714226" cy="38217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44"/>
          <p:cNvSpPr txBox="1"/>
          <p:nvPr>
            <p:ph idx="6"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CURRENT </a:t>
            </a:r>
            <a:r>
              <a:rPr lang="en">
                <a:solidFill>
                  <a:schemeClr val="dk2"/>
                </a:solidFill>
              </a:rPr>
              <a:t>CHALLENGES </a:t>
            </a:r>
            <a:endParaRPr>
              <a:solidFill>
                <a:schemeClr val="dk2"/>
              </a:solidFill>
            </a:endParaRPr>
          </a:p>
        </p:txBody>
      </p:sp>
      <p:sp>
        <p:nvSpPr>
          <p:cNvPr id="449" name="Google Shape;449;p44"/>
          <p:cNvSpPr txBox="1"/>
          <p:nvPr>
            <p:ph type="title"/>
          </p:nvPr>
        </p:nvSpPr>
        <p:spPr>
          <a:xfrm>
            <a:off x="626600" y="2868525"/>
            <a:ext cx="2774700" cy="45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a:t>
            </a:r>
            <a:r>
              <a:rPr lang="en"/>
              <a:t>ISSUES</a:t>
            </a:r>
            <a:endParaRPr/>
          </a:p>
        </p:txBody>
      </p:sp>
      <p:sp>
        <p:nvSpPr>
          <p:cNvPr id="450" name="Google Shape;450;p44"/>
          <p:cNvSpPr txBox="1"/>
          <p:nvPr>
            <p:ph idx="1" type="subTitle"/>
          </p:nvPr>
        </p:nvSpPr>
        <p:spPr>
          <a:xfrm>
            <a:off x="813650" y="3280291"/>
            <a:ext cx="2400600" cy="56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Imbalance and amount</a:t>
            </a:r>
            <a:endParaRPr/>
          </a:p>
        </p:txBody>
      </p:sp>
      <p:sp>
        <p:nvSpPr>
          <p:cNvPr id="451" name="Google Shape;451;p44"/>
          <p:cNvSpPr txBox="1"/>
          <p:nvPr>
            <p:ph idx="2" type="title"/>
          </p:nvPr>
        </p:nvSpPr>
        <p:spPr>
          <a:xfrm>
            <a:off x="6084525" y="2872880"/>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ARCHITECTURE</a:t>
            </a:r>
            <a:endParaRPr/>
          </a:p>
        </p:txBody>
      </p:sp>
      <p:sp>
        <p:nvSpPr>
          <p:cNvPr id="452" name="Google Shape;452;p44"/>
          <p:cNvSpPr txBox="1"/>
          <p:nvPr>
            <p:ph idx="3" type="subTitle"/>
          </p:nvPr>
        </p:nvSpPr>
        <p:spPr>
          <a:xfrm>
            <a:off x="6084513" y="3324816"/>
            <a:ext cx="2400600" cy="56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Determining structure of the model</a:t>
            </a:r>
            <a:endParaRPr/>
          </a:p>
        </p:txBody>
      </p:sp>
      <p:sp>
        <p:nvSpPr>
          <p:cNvPr id="453" name="Google Shape;453;p44"/>
          <p:cNvSpPr txBox="1"/>
          <p:nvPr>
            <p:ph idx="4" type="title"/>
          </p:nvPr>
        </p:nvSpPr>
        <p:spPr>
          <a:xfrm>
            <a:off x="3371700" y="2872867"/>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a:t>
            </a:r>
            <a:r>
              <a:rPr lang="en"/>
              <a:t>LOADING</a:t>
            </a:r>
            <a:endParaRPr/>
          </a:p>
        </p:txBody>
      </p:sp>
      <p:sp>
        <p:nvSpPr>
          <p:cNvPr id="454" name="Google Shape;454;p44"/>
          <p:cNvSpPr txBox="1"/>
          <p:nvPr>
            <p:ph idx="5" type="subTitle"/>
          </p:nvPr>
        </p:nvSpPr>
        <p:spPr>
          <a:xfrm>
            <a:off x="3327675" y="3280291"/>
            <a:ext cx="2400600" cy="56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Finding appropriate ways to input the data </a:t>
            </a:r>
            <a:r>
              <a:rPr lang="en"/>
              <a:t>so temporal features can be extracted</a:t>
            </a:r>
            <a:endParaRPr/>
          </a:p>
        </p:txBody>
      </p:sp>
      <p:sp>
        <p:nvSpPr>
          <p:cNvPr id="455" name="Google Shape;455;p44"/>
          <p:cNvSpPr/>
          <p:nvPr/>
        </p:nvSpPr>
        <p:spPr>
          <a:xfrm>
            <a:off x="6843675" y="1902225"/>
            <a:ext cx="882300" cy="88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4"/>
          <p:cNvSpPr/>
          <p:nvPr/>
        </p:nvSpPr>
        <p:spPr>
          <a:xfrm>
            <a:off x="4086825" y="1902225"/>
            <a:ext cx="882300" cy="88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4"/>
          <p:cNvSpPr/>
          <p:nvPr/>
        </p:nvSpPr>
        <p:spPr>
          <a:xfrm>
            <a:off x="1572825" y="1902225"/>
            <a:ext cx="882300" cy="88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44"/>
          <p:cNvGrpSpPr/>
          <p:nvPr/>
        </p:nvGrpSpPr>
        <p:grpSpPr>
          <a:xfrm>
            <a:off x="1796796" y="2115279"/>
            <a:ext cx="457472" cy="456207"/>
            <a:chOff x="2037825" y="3981825"/>
            <a:chExt cx="296175" cy="295375"/>
          </a:xfrm>
        </p:grpSpPr>
        <p:sp>
          <p:nvSpPr>
            <p:cNvPr id="459" name="Google Shape;459;p4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44"/>
          <p:cNvGrpSpPr/>
          <p:nvPr/>
        </p:nvGrpSpPr>
        <p:grpSpPr>
          <a:xfrm>
            <a:off x="4287607" y="2106468"/>
            <a:ext cx="480732" cy="473811"/>
            <a:chOff x="-3771675" y="3971775"/>
            <a:chExt cx="291300" cy="292025"/>
          </a:xfrm>
        </p:grpSpPr>
        <p:sp>
          <p:nvSpPr>
            <p:cNvPr id="463" name="Google Shape;463;p4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44"/>
          <p:cNvGrpSpPr/>
          <p:nvPr/>
        </p:nvGrpSpPr>
        <p:grpSpPr>
          <a:xfrm>
            <a:off x="7087356" y="2145912"/>
            <a:ext cx="394932" cy="394932"/>
            <a:chOff x="-44502875" y="3576975"/>
            <a:chExt cx="300100" cy="300100"/>
          </a:xfrm>
        </p:grpSpPr>
        <p:sp>
          <p:nvSpPr>
            <p:cNvPr id="469" name="Google Shape;469;p4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45"/>
          <p:cNvSpPr txBox="1"/>
          <p:nvPr>
            <p:ph idx="8"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NEXT</a:t>
            </a:r>
            <a:r>
              <a:rPr lang="en"/>
              <a:t> </a:t>
            </a:r>
            <a:r>
              <a:rPr lang="en">
                <a:solidFill>
                  <a:schemeClr val="accent1"/>
                </a:solidFill>
              </a:rPr>
              <a:t>STEPS</a:t>
            </a:r>
            <a:endParaRPr>
              <a:solidFill>
                <a:schemeClr val="accent1"/>
              </a:solidFill>
            </a:endParaRPr>
          </a:p>
        </p:txBody>
      </p:sp>
      <p:sp>
        <p:nvSpPr>
          <p:cNvPr id="477" name="Google Shape;477;p45"/>
          <p:cNvSpPr txBox="1"/>
          <p:nvPr>
            <p:ph type="title"/>
          </p:nvPr>
        </p:nvSpPr>
        <p:spPr>
          <a:xfrm>
            <a:off x="205000" y="1875475"/>
            <a:ext cx="2909400" cy="44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DATA LOADER</a:t>
            </a:r>
            <a:endParaRPr/>
          </a:p>
        </p:txBody>
      </p:sp>
      <p:sp>
        <p:nvSpPr>
          <p:cNvPr id="478" name="Google Shape;478;p45"/>
          <p:cNvSpPr txBox="1"/>
          <p:nvPr>
            <p:ph idx="1" type="subTitle"/>
          </p:nvPr>
        </p:nvSpPr>
        <p:spPr>
          <a:xfrm>
            <a:off x="923550" y="2246536"/>
            <a:ext cx="2190900" cy="56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Properly separate and feed in data by sensor and participant</a:t>
            </a:r>
            <a:endParaRPr/>
          </a:p>
          <a:p>
            <a:pPr indent="0" lvl="0" marL="0" rtl="0" algn="r">
              <a:spcBef>
                <a:spcPts val="0"/>
              </a:spcBef>
              <a:spcAft>
                <a:spcPts val="0"/>
              </a:spcAft>
              <a:buNone/>
            </a:pPr>
            <a:r>
              <a:t/>
            </a:r>
            <a:endParaRPr/>
          </a:p>
        </p:txBody>
      </p:sp>
      <p:sp>
        <p:nvSpPr>
          <p:cNvPr id="479" name="Google Shape;479;p45"/>
          <p:cNvSpPr txBox="1"/>
          <p:nvPr>
            <p:ph idx="2" type="title"/>
          </p:nvPr>
        </p:nvSpPr>
        <p:spPr>
          <a:xfrm>
            <a:off x="204925" y="3277750"/>
            <a:ext cx="2909400" cy="44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DIFFERENT ARCHITECTURES</a:t>
            </a:r>
            <a:endParaRPr/>
          </a:p>
        </p:txBody>
      </p:sp>
      <p:sp>
        <p:nvSpPr>
          <p:cNvPr id="480" name="Google Shape;480;p45"/>
          <p:cNvSpPr txBox="1"/>
          <p:nvPr>
            <p:ph idx="3" type="subTitle"/>
          </p:nvPr>
        </p:nvSpPr>
        <p:spPr>
          <a:xfrm>
            <a:off x="923550" y="3648813"/>
            <a:ext cx="2190900" cy="56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Different structures may be able to extract better features</a:t>
            </a:r>
            <a:endParaRPr/>
          </a:p>
        </p:txBody>
      </p:sp>
      <p:sp>
        <p:nvSpPr>
          <p:cNvPr id="481" name="Google Shape;481;p45"/>
          <p:cNvSpPr txBox="1"/>
          <p:nvPr>
            <p:ph idx="4" type="title"/>
          </p:nvPr>
        </p:nvSpPr>
        <p:spPr>
          <a:xfrm>
            <a:off x="6023350" y="1951675"/>
            <a:ext cx="27522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AUGMENTATION</a:t>
            </a:r>
            <a:endParaRPr/>
          </a:p>
        </p:txBody>
      </p:sp>
      <p:sp>
        <p:nvSpPr>
          <p:cNvPr id="482" name="Google Shape;482;p45"/>
          <p:cNvSpPr txBox="1"/>
          <p:nvPr>
            <p:ph idx="5" type="subTitle"/>
          </p:nvPr>
        </p:nvSpPr>
        <p:spPr>
          <a:xfrm>
            <a:off x="6029625" y="2246537"/>
            <a:ext cx="21909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Synthesize or oversample data</a:t>
            </a:r>
            <a:endParaRPr/>
          </a:p>
        </p:txBody>
      </p:sp>
      <p:sp>
        <p:nvSpPr>
          <p:cNvPr id="483" name="Google Shape;483;p45"/>
          <p:cNvSpPr txBox="1"/>
          <p:nvPr>
            <p:ph idx="6" type="title"/>
          </p:nvPr>
        </p:nvSpPr>
        <p:spPr>
          <a:xfrm>
            <a:off x="6029625" y="3277743"/>
            <a:ext cx="21909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DIFFERENT DATASETS</a:t>
            </a:r>
            <a:endParaRPr/>
          </a:p>
        </p:txBody>
      </p:sp>
      <p:sp>
        <p:nvSpPr>
          <p:cNvPr id="484" name="Google Shape;484;p45"/>
          <p:cNvSpPr txBox="1"/>
          <p:nvPr>
            <p:ph idx="7" type="subTitle"/>
          </p:nvPr>
        </p:nvSpPr>
        <p:spPr>
          <a:xfrm>
            <a:off x="6029625" y="3648814"/>
            <a:ext cx="21909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generalizability </a:t>
            </a:r>
            <a:endParaRPr/>
          </a:p>
        </p:txBody>
      </p:sp>
      <p:sp>
        <p:nvSpPr>
          <p:cNvPr id="485" name="Google Shape;485;p45"/>
          <p:cNvSpPr/>
          <p:nvPr/>
        </p:nvSpPr>
        <p:spPr>
          <a:xfrm>
            <a:off x="4762787" y="3304275"/>
            <a:ext cx="882300" cy="88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45"/>
          <p:cNvGrpSpPr/>
          <p:nvPr/>
        </p:nvGrpSpPr>
        <p:grpSpPr>
          <a:xfrm>
            <a:off x="4762787" y="1902000"/>
            <a:ext cx="882300" cy="882300"/>
            <a:chOff x="4762787" y="2130600"/>
            <a:chExt cx="882300" cy="882300"/>
          </a:xfrm>
        </p:grpSpPr>
        <p:sp>
          <p:nvSpPr>
            <p:cNvPr id="487" name="Google Shape;487;p45"/>
            <p:cNvSpPr/>
            <p:nvPr/>
          </p:nvSpPr>
          <p:spPr>
            <a:xfrm>
              <a:off x="4762787" y="2130600"/>
              <a:ext cx="882300" cy="88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 name="Google Shape;488;p45"/>
            <p:cNvGrpSpPr/>
            <p:nvPr/>
          </p:nvGrpSpPr>
          <p:grpSpPr>
            <a:xfrm>
              <a:off x="4995524" y="2363506"/>
              <a:ext cx="416820" cy="416475"/>
              <a:chOff x="1310075" y="3980250"/>
              <a:chExt cx="297750" cy="297525"/>
            </a:xfrm>
          </p:grpSpPr>
          <p:sp>
            <p:nvSpPr>
              <p:cNvPr id="489" name="Google Shape;489;p4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3" name="Google Shape;493;p45"/>
          <p:cNvSpPr/>
          <p:nvPr/>
        </p:nvSpPr>
        <p:spPr>
          <a:xfrm>
            <a:off x="3492962" y="3304275"/>
            <a:ext cx="882300" cy="88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45"/>
          <p:cNvGrpSpPr/>
          <p:nvPr/>
        </p:nvGrpSpPr>
        <p:grpSpPr>
          <a:xfrm>
            <a:off x="3492962" y="1902000"/>
            <a:ext cx="882300" cy="882300"/>
            <a:chOff x="3492962" y="2130600"/>
            <a:chExt cx="882300" cy="882300"/>
          </a:xfrm>
        </p:grpSpPr>
        <p:sp>
          <p:nvSpPr>
            <p:cNvPr id="495" name="Google Shape;495;p45"/>
            <p:cNvSpPr/>
            <p:nvPr/>
          </p:nvSpPr>
          <p:spPr>
            <a:xfrm>
              <a:off x="3492962" y="2130600"/>
              <a:ext cx="882300" cy="88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45"/>
            <p:cNvGrpSpPr/>
            <p:nvPr/>
          </p:nvGrpSpPr>
          <p:grpSpPr>
            <a:xfrm>
              <a:off x="3731308" y="2364460"/>
              <a:ext cx="414615" cy="414586"/>
              <a:chOff x="3497300" y="3227275"/>
              <a:chExt cx="296175" cy="296175"/>
            </a:xfrm>
          </p:grpSpPr>
          <p:sp>
            <p:nvSpPr>
              <p:cNvPr id="497" name="Google Shape;497;p4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 name="Google Shape;505;p45"/>
          <p:cNvGrpSpPr/>
          <p:nvPr/>
        </p:nvGrpSpPr>
        <p:grpSpPr>
          <a:xfrm>
            <a:off x="3725320" y="3536247"/>
            <a:ext cx="426462" cy="418363"/>
            <a:chOff x="-1183550" y="3586525"/>
            <a:chExt cx="296175" cy="290550"/>
          </a:xfrm>
        </p:grpSpPr>
        <p:sp>
          <p:nvSpPr>
            <p:cNvPr id="506" name="Google Shape;506;p4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45"/>
          <p:cNvGrpSpPr/>
          <p:nvPr/>
        </p:nvGrpSpPr>
        <p:grpSpPr>
          <a:xfrm>
            <a:off x="4992059" y="3535022"/>
            <a:ext cx="420775" cy="420811"/>
            <a:chOff x="-5251625" y="3272950"/>
            <a:chExt cx="292225" cy="292250"/>
          </a:xfrm>
        </p:grpSpPr>
        <p:sp>
          <p:nvSpPr>
            <p:cNvPr id="516" name="Google Shape;516;p4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46"/>
          <p:cNvSpPr txBox="1"/>
          <p:nvPr>
            <p:ph type="title"/>
          </p:nvPr>
        </p:nvSpPr>
        <p:spPr>
          <a:xfrm>
            <a:off x="597000" y="322691"/>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 </a:t>
            </a:r>
            <a:r>
              <a:rPr lang="en">
                <a:solidFill>
                  <a:schemeClr val="dk2"/>
                </a:solidFill>
              </a:rPr>
              <a:t>ANY</a:t>
            </a:r>
            <a:r>
              <a:rPr lang="en">
                <a:solidFill>
                  <a:schemeClr val="dk2"/>
                </a:solidFill>
              </a:rPr>
              <a:t> QUESTIONS?</a:t>
            </a:r>
            <a:r>
              <a:rPr lang="en"/>
              <a:t> </a:t>
            </a:r>
            <a:endParaRPr/>
          </a:p>
        </p:txBody>
      </p:sp>
      <p:pic>
        <p:nvPicPr>
          <p:cNvPr id="524" name="Google Shape;524;p46"/>
          <p:cNvPicPr preferRelativeResize="0"/>
          <p:nvPr/>
        </p:nvPicPr>
        <p:blipFill>
          <a:blip r:embed="rId3">
            <a:alphaModFix/>
          </a:blip>
          <a:stretch>
            <a:fillRect/>
          </a:stretch>
        </p:blipFill>
        <p:spPr>
          <a:xfrm>
            <a:off x="1640227" y="952175"/>
            <a:ext cx="5863550" cy="3450251"/>
          </a:xfrm>
          <a:prstGeom prst="rect">
            <a:avLst/>
          </a:prstGeom>
          <a:noFill/>
          <a:ln>
            <a:noFill/>
          </a:ln>
        </p:spPr>
      </p:pic>
      <p:pic>
        <p:nvPicPr>
          <p:cNvPr id="525" name="Google Shape;525;p46"/>
          <p:cNvPicPr preferRelativeResize="0"/>
          <p:nvPr/>
        </p:nvPicPr>
        <p:blipFill>
          <a:blip r:embed="rId4">
            <a:alphaModFix/>
          </a:blip>
          <a:stretch>
            <a:fillRect/>
          </a:stretch>
        </p:blipFill>
        <p:spPr>
          <a:xfrm>
            <a:off x="0" y="4064647"/>
            <a:ext cx="3864998" cy="1078850"/>
          </a:xfrm>
          <a:prstGeom prst="rect">
            <a:avLst/>
          </a:prstGeom>
          <a:noFill/>
          <a:ln>
            <a:noFill/>
          </a:ln>
        </p:spPr>
      </p:pic>
      <p:pic>
        <p:nvPicPr>
          <p:cNvPr id="526" name="Google Shape;526;p46"/>
          <p:cNvPicPr preferRelativeResize="0"/>
          <p:nvPr/>
        </p:nvPicPr>
        <p:blipFill>
          <a:blip r:embed="rId5">
            <a:alphaModFix/>
          </a:blip>
          <a:stretch>
            <a:fillRect/>
          </a:stretch>
        </p:blipFill>
        <p:spPr>
          <a:xfrm>
            <a:off x="5278999" y="4064650"/>
            <a:ext cx="3865001" cy="1078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47"/>
          <p:cNvSpPr txBox="1"/>
          <p:nvPr>
            <p:ph idx="8" type="title"/>
          </p:nvPr>
        </p:nvSpPr>
        <p:spPr>
          <a:xfrm>
            <a:off x="596975" y="274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OUTLIER </a:t>
            </a:r>
            <a:r>
              <a:rPr lang="en">
                <a:solidFill>
                  <a:schemeClr val="dk2"/>
                </a:solidFill>
              </a:rPr>
              <a:t>ANALYSIS</a:t>
            </a:r>
            <a:endParaRPr>
              <a:solidFill>
                <a:schemeClr val="dk2"/>
              </a:solidFill>
            </a:endParaRPr>
          </a:p>
        </p:txBody>
      </p:sp>
      <p:pic>
        <p:nvPicPr>
          <p:cNvPr id="532" name="Google Shape;532;p47"/>
          <p:cNvPicPr preferRelativeResize="0"/>
          <p:nvPr/>
        </p:nvPicPr>
        <p:blipFill>
          <a:blip r:embed="rId4">
            <a:alphaModFix/>
          </a:blip>
          <a:stretch>
            <a:fillRect/>
          </a:stretch>
        </p:blipFill>
        <p:spPr>
          <a:xfrm>
            <a:off x="69740" y="1592050"/>
            <a:ext cx="9004476" cy="2409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6"/>
          <p:cNvSpPr txBox="1"/>
          <p:nvPr>
            <p:ph type="title"/>
          </p:nvPr>
        </p:nvSpPr>
        <p:spPr>
          <a:xfrm>
            <a:off x="596975" y="5790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HUMAN ACTIVITY </a:t>
            </a:r>
            <a:r>
              <a:rPr lang="en">
                <a:solidFill>
                  <a:schemeClr val="dk2"/>
                </a:solidFill>
              </a:rPr>
              <a:t>RECOGNITION</a:t>
            </a:r>
            <a:endParaRPr>
              <a:solidFill>
                <a:schemeClr val="dk2"/>
              </a:solidFill>
            </a:endParaRPr>
          </a:p>
        </p:txBody>
      </p:sp>
      <p:sp>
        <p:nvSpPr>
          <p:cNvPr id="237" name="Google Shape;237;p26"/>
          <p:cNvSpPr txBox="1"/>
          <p:nvPr/>
        </p:nvSpPr>
        <p:spPr>
          <a:xfrm>
            <a:off x="818288" y="1185652"/>
            <a:ext cx="76704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dk1"/>
                </a:solidFill>
                <a:latin typeface="Sarala"/>
                <a:ea typeface="Sarala"/>
                <a:cs typeface="Sarala"/>
                <a:sym typeface="Sarala"/>
              </a:rPr>
              <a:t>Human activity recognition</a:t>
            </a:r>
            <a:r>
              <a:rPr lang="en" sz="2100">
                <a:solidFill>
                  <a:schemeClr val="dk1"/>
                </a:solidFill>
                <a:latin typeface="Sarala"/>
                <a:ea typeface="Sarala"/>
                <a:cs typeface="Sarala"/>
                <a:sym typeface="Sarala"/>
              </a:rPr>
              <a:t> (HAR) is the </a:t>
            </a:r>
            <a:r>
              <a:rPr lang="en" sz="2100">
                <a:solidFill>
                  <a:schemeClr val="dk2"/>
                </a:solidFill>
                <a:latin typeface="Sarala"/>
                <a:ea typeface="Sarala"/>
                <a:cs typeface="Sarala"/>
                <a:sym typeface="Sarala"/>
              </a:rPr>
              <a:t>automatic recognition of physical activities</a:t>
            </a:r>
            <a:r>
              <a:rPr lang="en" sz="2100">
                <a:solidFill>
                  <a:schemeClr val="dk1"/>
                </a:solidFill>
                <a:latin typeface="Sarala"/>
                <a:ea typeface="Sarala"/>
                <a:cs typeface="Sarala"/>
                <a:sym typeface="Sarala"/>
              </a:rPr>
              <a:t> through wearable devices that </a:t>
            </a:r>
            <a:r>
              <a:rPr lang="en" sz="2100">
                <a:solidFill>
                  <a:schemeClr val="dk2"/>
                </a:solidFill>
                <a:latin typeface="Sarala"/>
                <a:ea typeface="Sarala"/>
                <a:cs typeface="Sarala"/>
                <a:sym typeface="Sarala"/>
              </a:rPr>
              <a:t>monitor mechanical and physiological states</a:t>
            </a:r>
            <a:r>
              <a:rPr lang="en" sz="2100">
                <a:solidFill>
                  <a:schemeClr val="dk1"/>
                </a:solidFill>
                <a:latin typeface="Sarala"/>
                <a:ea typeface="Sarala"/>
                <a:cs typeface="Sarala"/>
                <a:sym typeface="Sarala"/>
              </a:rPr>
              <a:t> over time.</a:t>
            </a:r>
            <a:endParaRPr sz="2100">
              <a:solidFill>
                <a:schemeClr val="dk1"/>
              </a:solidFill>
              <a:latin typeface="Sarala"/>
              <a:ea typeface="Sarala"/>
              <a:cs typeface="Sarala"/>
              <a:sym typeface="Sarala"/>
            </a:endParaRPr>
          </a:p>
          <a:p>
            <a:pPr indent="0" lvl="0" marL="0" rtl="0" algn="l">
              <a:lnSpc>
                <a:spcPct val="115000"/>
              </a:lnSpc>
              <a:spcBef>
                <a:spcPts val="0"/>
              </a:spcBef>
              <a:spcAft>
                <a:spcPts val="0"/>
              </a:spcAft>
              <a:buNone/>
            </a:pPr>
            <a:r>
              <a:t/>
            </a:r>
            <a:endParaRPr sz="2100">
              <a:solidFill>
                <a:schemeClr val="dk1"/>
              </a:solidFill>
              <a:latin typeface="Sarala"/>
              <a:ea typeface="Sarala"/>
              <a:cs typeface="Sarala"/>
              <a:sym typeface="Sarala"/>
            </a:endParaRPr>
          </a:p>
          <a:p>
            <a:pPr indent="0" lvl="0" marL="0" rtl="0" algn="l">
              <a:lnSpc>
                <a:spcPct val="115000"/>
              </a:lnSpc>
              <a:spcBef>
                <a:spcPts val="0"/>
              </a:spcBef>
              <a:spcAft>
                <a:spcPts val="0"/>
              </a:spcAft>
              <a:buNone/>
            </a:pPr>
            <a:r>
              <a:t/>
            </a:r>
            <a:endParaRPr sz="2100">
              <a:solidFill>
                <a:schemeClr val="dk1"/>
              </a:solidFill>
              <a:latin typeface="Sarala"/>
              <a:ea typeface="Sarala"/>
              <a:cs typeface="Sarala"/>
              <a:sym typeface="Sarala"/>
            </a:endParaRPr>
          </a:p>
        </p:txBody>
      </p:sp>
      <p:pic>
        <p:nvPicPr>
          <p:cNvPr id="238" name="Google Shape;238;p26"/>
          <p:cNvPicPr preferRelativeResize="0"/>
          <p:nvPr/>
        </p:nvPicPr>
        <p:blipFill>
          <a:blip r:embed="rId3">
            <a:alphaModFix/>
          </a:blip>
          <a:stretch>
            <a:fillRect/>
          </a:stretch>
        </p:blipFill>
        <p:spPr>
          <a:xfrm>
            <a:off x="2500425" y="2848725"/>
            <a:ext cx="4306150" cy="2153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7"/>
          <p:cNvSpPr txBox="1"/>
          <p:nvPr>
            <p:ph type="title"/>
          </p:nvPr>
        </p:nvSpPr>
        <p:spPr>
          <a:xfrm>
            <a:off x="597000" y="5028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a:t>
            </a:r>
            <a:r>
              <a:rPr lang="en">
                <a:solidFill>
                  <a:schemeClr val="dk2"/>
                </a:solidFill>
              </a:rPr>
              <a:t>ACTIVITIES</a:t>
            </a:r>
            <a:endParaRPr>
              <a:solidFill>
                <a:schemeClr val="dk2"/>
              </a:solidFill>
            </a:endParaRPr>
          </a:p>
        </p:txBody>
      </p:sp>
      <p:pic>
        <p:nvPicPr>
          <p:cNvPr id="244" name="Google Shape;244;p27"/>
          <p:cNvPicPr preferRelativeResize="0"/>
          <p:nvPr/>
        </p:nvPicPr>
        <p:blipFill>
          <a:blip r:embed="rId4">
            <a:alphaModFix/>
          </a:blip>
          <a:stretch>
            <a:fillRect/>
          </a:stretch>
        </p:blipFill>
        <p:spPr>
          <a:xfrm>
            <a:off x="1937888" y="1302583"/>
            <a:ext cx="5268225" cy="2048750"/>
          </a:xfrm>
          <a:prstGeom prst="rect">
            <a:avLst/>
          </a:prstGeom>
          <a:noFill/>
          <a:ln>
            <a:noFill/>
          </a:ln>
        </p:spPr>
      </p:pic>
      <p:pic>
        <p:nvPicPr>
          <p:cNvPr id="245" name="Google Shape;245;p27"/>
          <p:cNvPicPr preferRelativeResize="0"/>
          <p:nvPr/>
        </p:nvPicPr>
        <p:blipFill>
          <a:blip r:embed="rId5">
            <a:alphaModFix/>
          </a:blip>
          <a:stretch>
            <a:fillRect/>
          </a:stretch>
        </p:blipFill>
        <p:spPr>
          <a:xfrm>
            <a:off x="1795800" y="3351325"/>
            <a:ext cx="5552377" cy="447600"/>
          </a:xfrm>
          <a:prstGeom prst="rect">
            <a:avLst/>
          </a:prstGeom>
          <a:noFill/>
          <a:ln>
            <a:noFill/>
          </a:ln>
        </p:spPr>
      </p:pic>
      <p:pic>
        <p:nvPicPr>
          <p:cNvPr id="246" name="Google Shape;246;p27"/>
          <p:cNvPicPr preferRelativeResize="0"/>
          <p:nvPr/>
        </p:nvPicPr>
        <p:blipFill>
          <a:blip r:embed="rId6">
            <a:alphaModFix/>
          </a:blip>
          <a:stretch>
            <a:fillRect/>
          </a:stretch>
        </p:blipFill>
        <p:spPr>
          <a:xfrm>
            <a:off x="825400" y="4036200"/>
            <a:ext cx="7571350" cy="1038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a:t>
            </a:r>
            <a:r>
              <a:rPr lang="en">
                <a:solidFill>
                  <a:schemeClr val="dk2"/>
                </a:solidFill>
              </a:rPr>
              <a:t>SENSORS</a:t>
            </a:r>
            <a:endParaRPr>
              <a:solidFill>
                <a:schemeClr val="dk2"/>
              </a:solidFill>
            </a:endParaRPr>
          </a:p>
        </p:txBody>
      </p:sp>
      <p:pic>
        <p:nvPicPr>
          <p:cNvPr descr="Image result for empatica e4" id="252" name="Google Shape;252;p28"/>
          <p:cNvPicPr preferRelativeResize="0"/>
          <p:nvPr/>
        </p:nvPicPr>
        <p:blipFill rotWithShape="1">
          <a:blip r:embed="rId3">
            <a:alphaModFix/>
          </a:blip>
          <a:srcRect b="0" l="0" r="0" t="0"/>
          <a:stretch/>
        </p:blipFill>
        <p:spPr>
          <a:xfrm>
            <a:off x="5932866" y="1593342"/>
            <a:ext cx="2437792" cy="2764974"/>
          </a:xfrm>
          <a:prstGeom prst="rect">
            <a:avLst/>
          </a:prstGeom>
          <a:noFill/>
          <a:ln>
            <a:noFill/>
          </a:ln>
        </p:spPr>
      </p:pic>
      <p:cxnSp>
        <p:nvCxnSpPr>
          <p:cNvPr id="253" name="Google Shape;253;p28"/>
          <p:cNvCxnSpPr/>
          <p:nvPr/>
        </p:nvCxnSpPr>
        <p:spPr>
          <a:xfrm rot="10800000">
            <a:off x="4023935" y="1702804"/>
            <a:ext cx="1809600" cy="565200"/>
          </a:xfrm>
          <a:prstGeom prst="straightConnector1">
            <a:avLst/>
          </a:prstGeom>
          <a:noFill/>
          <a:ln cap="flat" cmpd="sng" w="38100">
            <a:solidFill>
              <a:schemeClr val="dk2"/>
            </a:solidFill>
            <a:prstDash val="solid"/>
            <a:miter lim="800000"/>
            <a:headEnd len="sm" w="sm" type="none"/>
            <a:tailEnd len="med" w="med" type="oval"/>
          </a:ln>
        </p:spPr>
      </p:cxnSp>
      <p:cxnSp>
        <p:nvCxnSpPr>
          <p:cNvPr id="254" name="Google Shape;254;p28"/>
          <p:cNvCxnSpPr/>
          <p:nvPr/>
        </p:nvCxnSpPr>
        <p:spPr>
          <a:xfrm flipH="1">
            <a:off x="3475532" y="3261765"/>
            <a:ext cx="2305500" cy="365400"/>
          </a:xfrm>
          <a:prstGeom prst="straightConnector1">
            <a:avLst/>
          </a:prstGeom>
          <a:noFill/>
          <a:ln cap="flat" cmpd="sng" w="38100">
            <a:solidFill>
              <a:schemeClr val="dk2"/>
            </a:solidFill>
            <a:prstDash val="solid"/>
            <a:miter lim="800000"/>
            <a:headEnd len="sm" w="sm" type="none"/>
            <a:tailEnd len="med" w="med" type="oval"/>
          </a:ln>
        </p:spPr>
      </p:cxnSp>
      <p:cxnSp>
        <p:nvCxnSpPr>
          <p:cNvPr id="255" name="Google Shape;255;p28"/>
          <p:cNvCxnSpPr/>
          <p:nvPr/>
        </p:nvCxnSpPr>
        <p:spPr>
          <a:xfrm flipH="1">
            <a:off x="3977132" y="3672431"/>
            <a:ext cx="1803900" cy="736200"/>
          </a:xfrm>
          <a:prstGeom prst="straightConnector1">
            <a:avLst/>
          </a:prstGeom>
          <a:noFill/>
          <a:ln cap="flat" cmpd="sng" w="38100">
            <a:solidFill>
              <a:schemeClr val="dk2"/>
            </a:solidFill>
            <a:prstDash val="solid"/>
            <a:miter lim="800000"/>
            <a:headEnd len="sm" w="sm" type="none"/>
            <a:tailEnd len="med" w="med" type="oval"/>
          </a:ln>
        </p:spPr>
      </p:cxnSp>
      <p:cxnSp>
        <p:nvCxnSpPr>
          <p:cNvPr id="256" name="Google Shape;256;p28"/>
          <p:cNvCxnSpPr/>
          <p:nvPr/>
        </p:nvCxnSpPr>
        <p:spPr>
          <a:xfrm rot="10800000">
            <a:off x="3615632" y="2752386"/>
            <a:ext cx="2165400" cy="43800"/>
          </a:xfrm>
          <a:prstGeom prst="straightConnector1">
            <a:avLst/>
          </a:prstGeom>
          <a:noFill/>
          <a:ln cap="flat" cmpd="sng" w="38100">
            <a:solidFill>
              <a:schemeClr val="dk2"/>
            </a:solidFill>
            <a:prstDash val="solid"/>
            <a:miter lim="800000"/>
            <a:headEnd len="sm" w="sm" type="none"/>
            <a:tailEnd len="med" w="med" type="oval"/>
          </a:ln>
        </p:spPr>
      </p:cxnSp>
      <p:sp>
        <p:nvSpPr>
          <p:cNvPr id="257" name="Google Shape;257;p28"/>
          <p:cNvSpPr txBox="1"/>
          <p:nvPr/>
        </p:nvSpPr>
        <p:spPr>
          <a:xfrm>
            <a:off x="1052338" y="1447725"/>
            <a:ext cx="3774900" cy="31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Sarala"/>
                <a:ea typeface="Sarala"/>
                <a:cs typeface="Sarala"/>
                <a:sym typeface="Sarala"/>
              </a:rPr>
              <a:t>Blood Volume Pulse/HR </a:t>
            </a:r>
            <a:r>
              <a:rPr b="1" lang="en" sz="1800">
                <a:solidFill>
                  <a:schemeClr val="dk2"/>
                </a:solidFill>
                <a:latin typeface="Sarala"/>
                <a:ea typeface="Sarala"/>
                <a:cs typeface="Sarala"/>
                <a:sym typeface="Sarala"/>
              </a:rPr>
              <a:t>(Physiological)</a:t>
            </a:r>
            <a:endParaRPr b="1" sz="1800">
              <a:solidFill>
                <a:schemeClr val="dk2"/>
              </a:solidFill>
              <a:latin typeface="Sarala"/>
              <a:ea typeface="Sarala"/>
              <a:cs typeface="Sarala"/>
              <a:sym typeface="Sarala"/>
            </a:endParaRPr>
          </a:p>
        </p:txBody>
      </p:sp>
      <p:sp>
        <p:nvSpPr>
          <p:cNvPr id="258" name="Google Shape;258;p28"/>
          <p:cNvSpPr txBox="1"/>
          <p:nvPr/>
        </p:nvSpPr>
        <p:spPr>
          <a:xfrm>
            <a:off x="959113" y="2354750"/>
            <a:ext cx="3517200" cy="31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Sarala"/>
                <a:ea typeface="Sarala"/>
                <a:cs typeface="Sarala"/>
                <a:sym typeface="Sarala"/>
              </a:rPr>
              <a:t>Electrodermal Activity </a:t>
            </a:r>
            <a:r>
              <a:rPr b="1" lang="en" sz="1800">
                <a:solidFill>
                  <a:schemeClr val="dk2"/>
                </a:solidFill>
                <a:latin typeface="Sarala"/>
                <a:ea typeface="Sarala"/>
                <a:cs typeface="Sarala"/>
                <a:sym typeface="Sarala"/>
              </a:rPr>
              <a:t>(Physiological)</a:t>
            </a:r>
            <a:endParaRPr b="1" sz="1800">
              <a:solidFill>
                <a:schemeClr val="dk2"/>
              </a:solidFill>
              <a:latin typeface="Sarala"/>
              <a:ea typeface="Sarala"/>
              <a:cs typeface="Sarala"/>
              <a:sym typeface="Sarala"/>
            </a:endParaRPr>
          </a:p>
        </p:txBody>
      </p:sp>
      <p:sp>
        <p:nvSpPr>
          <p:cNvPr id="259" name="Google Shape;259;p28"/>
          <p:cNvSpPr txBox="1"/>
          <p:nvPr/>
        </p:nvSpPr>
        <p:spPr>
          <a:xfrm>
            <a:off x="1090754" y="3291150"/>
            <a:ext cx="2524800" cy="31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Sarala"/>
                <a:ea typeface="Sarala"/>
                <a:cs typeface="Sarala"/>
                <a:sym typeface="Sarala"/>
              </a:rPr>
              <a:t>Skin Temperature </a:t>
            </a:r>
            <a:r>
              <a:rPr b="1" lang="en" sz="1800">
                <a:solidFill>
                  <a:schemeClr val="dk2"/>
                </a:solidFill>
                <a:latin typeface="Sarala"/>
                <a:ea typeface="Sarala"/>
                <a:cs typeface="Sarala"/>
                <a:sym typeface="Sarala"/>
              </a:rPr>
              <a:t>(Physiological) </a:t>
            </a:r>
            <a:endParaRPr b="1" sz="1800">
              <a:solidFill>
                <a:schemeClr val="dk2"/>
              </a:solidFill>
              <a:latin typeface="Sarala"/>
              <a:ea typeface="Sarala"/>
              <a:cs typeface="Sarala"/>
              <a:sym typeface="Sarala"/>
            </a:endParaRPr>
          </a:p>
        </p:txBody>
      </p:sp>
      <p:sp>
        <p:nvSpPr>
          <p:cNvPr id="260" name="Google Shape;260;p28"/>
          <p:cNvSpPr txBox="1"/>
          <p:nvPr/>
        </p:nvSpPr>
        <p:spPr>
          <a:xfrm>
            <a:off x="1211737" y="4159875"/>
            <a:ext cx="3264600" cy="31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Sarala"/>
                <a:ea typeface="Sarala"/>
                <a:cs typeface="Sarala"/>
                <a:sym typeface="Sarala"/>
              </a:rPr>
              <a:t>3-Axis Accelerometer </a:t>
            </a:r>
            <a:r>
              <a:rPr b="1" lang="en" sz="1800">
                <a:solidFill>
                  <a:schemeClr val="dk2"/>
                </a:solidFill>
                <a:latin typeface="Sarala"/>
                <a:ea typeface="Sarala"/>
                <a:cs typeface="Sarala"/>
                <a:sym typeface="Sarala"/>
              </a:rPr>
              <a:t>(Mechanical) </a:t>
            </a:r>
            <a:endParaRPr b="1" sz="1800">
              <a:solidFill>
                <a:schemeClr val="dk2"/>
              </a:solidFill>
              <a:latin typeface="Sarala"/>
              <a:ea typeface="Sarala"/>
              <a:cs typeface="Sarala"/>
              <a:sym typeface="Saral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29"/>
          <p:cNvSpPr txBox="1"/>
          <p:nvPr>
            <p:ph type="title"/>
          </p:nvPr>
        </p:nvSpPr>
        <p:spPr>
          <a:xfrm>
            <a:off x="596975" y="4266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a:t>
            </a:r>
            <a:r>
              <a:rPr lang="en">
                <a:solidFill>
                  <a:schemeClr val="dk2"/>
                </a:solidFill>
              </a:rPr>
              <a:t>DATA</a:t>
            </a:r>
            <a:endParaRPr>
              <a:solidFill>
                <a:schemeClr val="dk2"/>
              </a:solidFill>
            </a:endParaRPr>
          </a:p>
        </p:txBody>
      </p:sp>
      <p:sp>
        <p:nvSpPr>
          <p:cNvPr id="266" name="Google Shape;266;p29"/>
          <p:cNvSpPr txBox="1"/>
          <p:nvPr/>
        </p:nvSpPr>
        <p:spPr>
          <a:xfrm>
            <a:off x="710300" y="3258775"/>
            <a:ext cx="7723500" cy="1269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Sarala"/>
              <a:buChar char="●"/>
            </a:pPr>
            <a:r>
              <a:rPr b="1" lang="en" sz="1600">
                <a:latin typeface="Sarala"/>
                <a:ea typeface="Sarala"/>
                <a:cs typeface="Sarala"/>
                <a:sym typeface="Sarala"/>
              </a:rPr>
              <a:t>5288 rows for each of the 56 Subjects (approximately 22 minutes per subject)</a:t>
            </a:r>
            <a:endParaRPr b="1" sz="1600">
              <a:latin typeface="Sarala"/>
              <a:ea typeface="Sarala"/>
              <a:cs typeface="Sarala"/>
              <a:sym typeface="Sarala"/>
            </a:endParaRPr>
          </a:p>
          <a:p>
            <a:pPr indent="-330200" lvl="0" marL="457200" rtl="0" algn="l">
              <a:spcBef>
                <a:spcPts val="0"/>
              </a:spcBef>
              <a:spcAft>
                <a:spcPts val="0"/>
              </a:spcAft>
              <a:buClr>
                <a:schemeClr val="dk2"/>
              </a:buClr>
              <a:buSzPts val="1600"/>
              <a:buFont typeface="Sarala"/>
              <a:buChar char="●"/>
            </a:pPr>
            <a:r>
              <a:rPr b="1" lang="en" sz="1600">
                <a:solidFill>
                  <a:schemeClr val="dk2"/>
                </a:solidFill>
                <a:latin typeface="Sarala"/>
                <a:ea typeface="Sarala"/>
                <a:cs typeface="Sarala"/>
                <a:sym typeface="Sarala"/>
              </a:rPr>
              <a:t>All sensors sampled at 4 Hz (every 0.25 seconds)</a:t>
            </a:r>
            <a:endParaRPr b="1" sz="1600">
              <a:solidFill>
                <a:schemeClr val="dk2"/>
              </a:solidFill>
              <a:latin typeface="Sarala"/>
              <a:ea typeface="Sarala"/>
              <a:cs typeface="Sarala"/>
              <a:sym typeface="Sarala"/>
            </a:endParaRPr>
          </a:p>
          <a:p>
            <a:pPr indent="0" lvl="0" marL="0" rtl="0" algn="l">
              <a:spcBef>
                <a:spcPts val="0"/>
              </a:spcBef>
              <a:spcAft>
                <a:spcPts val="0"/>
              </a:spcAft>
              <a:buNone/>
            </a:pPr>
            <a:r>
              <a:t/>
            </a:r>
            <a:endParaRPr b="1" sz="1600">
              <a:solidFill>
                <a:schemeClr val="dk2"/>
              </a:solidFill>
              <a:latin typeface="Sarala"/>
              <a:ea typeface="Sarala"/>
              <a:cs typeface="Sarala"/>
              <a:sym typeface="Sarala"/>
            </a:endParaRPr>
          </a:p>
        </p:txBody>
      </p:sp>
      <p:pic>
        <p:nvPicPr>
          <p:cNvPr id="267" name="Google Shape;267;p29"/>
          <p:cNvPicPr preferRelativeResize="0"/>
          <p:nvPr/>
        </p:nvPicPr>
        <p:blipFill>
          <a:blip r:embed="rId3">
            <a:alphaModFix/>
          </a:blip>
          <a:stretch>
            <a:fillRect/>
          </a:stretch>
        </p:blipFill>
        <p:spPr>
          <a:xfrm>
            <a:off x="867007" y="1361950"/>
            <a:ext cx="7409930" cy="1495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0"/>
          <p:cNvSpPr txBox="1"/>
          <p:nvPr>
            <p:ph type="title"/>
          </p:nvPr>
        </p:nvSpPr>
        <p:spPr>
          <a:xfrm>
            <a:off x="0" y="172250"/>
            <a:ext cx="9144000" cy="11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MAIN </a:t>
            </a:r>
            <a:r>
              <a:rPr lang="en">
                <a:solidFill>
                  <a:schemeClr val="dk2"/>
                </a:solidFill>
              </a:rPr>
              <a:t>OBJECTIVE</a:t>
            </a:r>
            <a:endParaRPr>
              <a:solidFill>
                <a:schemeClr val="dk2"/>
              </a:solidFill>
            </a:endParaRPr>
          </a:p>
        </p:txBody>
      </p:sp>
      <p:sp>
        <p:nvSpPr>
          <p:cNvPr id="273" name="Google Shape;273;p30"/>
          <p:cNvSpPr txBox="1"/>
          <p:nvPr>
            <p:ph idx="1" type="body"/>
          </p:nvPr>
        </p:nvSpPr>
        <p:spPr>
          <a:xfrm>
            <a:off x="94250" y="941900"/>
            <a:ext cx="8946600" cy="32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Sarala"/>
              <a:ea typeface="Sarala"/>
              <a:cs typeface="Sarala"/>
              <a:sym typeface="Sarala"/>
            </a:endParaRPr>
          </a:p>
          <a:p>
            <a:pPr indent="-355600" lvl="0" marL="457200" rtl="0" algn="l">
              <a:spcBef>
                <a:spcPts val="1000"/>
              </a:spcBef>
              <a:spcAft>
                <a:spcPts val="0"/>
              </a:spcAft>
              <a:buClr>
                <a:schemeClr val="accent1"/>
              </a:buClr>
              <a:buSzPts val="2000"/>
              <a:buChar char="●"/>
            </a:pPr>
            <a:r>
              <a:rPr b="1" lang="en" sz="2000">
                <a:latin typeface="Sarala"/>
                <a:ea typeface="Sarala"/>
                <a:cs typeface="Sarala"/>
                <a:sym typeface="Sarala"/>
              </a:rPr>
              <a:t>Classify </a:t>
            </a:r>
            <a:r>
              <a:rPr b="1" lang="en" sz="2000">
                <a:solidFill>
                  <a:schemeClr val="dk2"/>
                </a:solidFill>
                <a:latin typeface="Sarala"/>
                <a:ea typeface="Sarala"/>
                <a:cs typeface="Sarala"/>
                <a:sym typeface="Sarala"/>
              </a:rPr>
              <a:t>activity</a:t>
            </a:r>
            <a:r>
              <a:rPr b="1" lang="en" sz="2000">
                <a:latin typeface="Sarala"/>
                <a:ea typeface="Sarala"/>
                <a:cs typeface="Sarala"/>
                <a:sym typeface="Sarala"/>
              </a:rPr>
              <a:t> </a:t>
            </a:r>
            <a:r>
              <a:rPr lang="en" sz="2000">
                <a:latin typeface="Sarala"/>
                <a:ea typeface="Sarala"/>
                <a:cs typeface="Sarala"/>
                <a:sym typeface="Sarala"/>
              </a:rPr>
              <a:t>(rest, deep breathing, walking, typing) at high accuracy and precision </a:t>
            </a:r>
            <a:endParaRPr sz="2000">
              <a:latin typeface="Sarala"/>
              <a:ea typeface="Sarala"/>
              <a:cs typeface="Sarala"/>
              <a:sym typeface="Sarala"/>
            </a:endParaRPr>
          </a:p>
          <a:p>
            <a:pPr indent="0" lvl="0" marL="457200" rtl="0" algn="l">
              <a:spcBef>
                <a:spcPts val="1000"/>
              </a:spcBef>
              <a:spcAft>
                <a:spcPts val="0"/>
              </a:spcAft>
              <a:buNone/>
            </a:pPr>
            <a:r>
              <a:t/>
            </a:r>
            <a:endParaRPr sz="2000">
              <a:latin typeface="Sarala"/>
              <a:ea typeface="Sarala"/>
              <a:cs typeface="Sarala"/>
              <a:sym typeface="Sarala"/>
            </a:endParaRPr>
          </a:p>
          <a:p>
            <a:pPr indent="-355600" lvl="0" marL="457200" rtl="0" algn="l">
              <a:spcBef>
                <a:spcPts val="1000"/>
              </a:spcBef>
              <a:spcAft>
                <a:spcPts val="0"/>
              </a:spcAft>
              <a:buClr>
                <a:schemeClr val="dk2"/>
              </a:buClr>
              <a:buSzPts val="2000"/>
              <a:buFont typeface="Sarala"/>
              <a:buChar char="●"/>
            </a:pPr>
            <a:r>
              <a:rPr b="1" lang="en" sz="2000">
                <a:latin typeface="Sarala"/>
                <a:ea typeface="Sarala"/>
                <a:cs typeface="Sarala"/>
                <a:sym typeface="Sarala"/>
              </a:rPr>
              <a:t>Assess </a:t>
            </a:r>
            <a:r>
              <a:rPr b="1" lang="en" sz="2000">
                <a:solidFill>
                  <a:schemeClr val="dk2"/>
                </a:solidFill>
                <a:latin typeface="Sarala"/>
                <a:ea typeface="Sarala"/>
                <a:cs typeface="Sarala"/>
                <a:sym typeface="Sarala"/>
              </a:rPr>
              <a:t>efficacy</a:t>
            </a:r>
            <a:r>
              <a:rPr lang="en" sz="2000">
                <a:latin typeface="Sarala"/>
                <a:ea typeface="Sarala"/>
                <a:cs typeface="Sarala"/>
                <a:sym typeface="Sarala"/>
              </a:rPr>
              <a:t> of including physiological sensor data with accelerometry data (performance and generalization)</a:t>
            </a:r>
            <a:endParaRPr sz="2000">
              <a:latin typeface="Sarala"/>
              <a:ea typeface="Sarala"/>
              <a:cs typeface="Sarala"/>
              <a:sym typeface="Sarala"/>
            </a:endParaRPr>
          </a:p>
          <a:p>
            <a:pPr indent="0" lvl="0" marL="457200" rtl="0" algn="l">
              <a:spcBef>
                <a:spcPts val="1000"/>
              </a:spcBef>
              <a:spcAft>
                <a:spcPts val="0"/>
              </a:spcAft>
              <a:buNone/>
            </a:pPr>
            <a:r>
              <a:t/>
            </a:r>
            <a:endParaRPr b="1" sz="2000">
              <a:solidFill>
                <a:schemeClr val="dk2"/>
              </a:solidFill>
              <a:latin typeface="Sarala"/>
              <a:ea typeface="Sarala"/>
              <a:cs typeface="Sarala"/>
              <a:sym typeface="Sarala"/>
            </a:endParaRPr>
          </a:p>
          <a:p>
            <a:pPr indent="0" lvl="0" marL="0" rtl="0" algn="l">
              <a:spcBef>
                <a:spcPts val="1000"/>
              </a:spcBef>
              <a:spcAft>
                <a:spcPts val="0"/>
              </a:spcAft>
              <a:buClr>
                <a:schemeClr val="dk1"/>
              </a:buClr>
              <a:buSzPts val="1100"/>
              <a:buFont typeface="Arial"/>
              <a:buNone/>
            </a:pPr>
            <a:r>
              <a:t/>
            </a:r>
            <a:endParaRPr sz="2000">
              <a:latin typeface="Sarala"/>
              <a:ea typeface="Sarala"/>
              <a:cs typeface="Sarala"/>
              <a:sym typeface="Sarala"/>
            </a:endParaRPr>
          </a:p>
          <a:p>
            <a:pPr indent="0" lvl="0" marL="0" rtl="0" algn="l">
              <a:spcBef>
                <a:spcPts val="1000"/>
              </a:spcBef>
              <a:spcAft>
                <a:spcPts val="0"/>
              </a:spcAft>
              <a:buNone/>
            </a:pPr>
            <a:r>
              <a:t/>
            </a:r>
            <a:endParaRPr sz="2000">
              <a:latin typeface="Sarala"/>
              <a:ea typeface="Sarala"/>
              <a:cs typeface="Sarala"/>
              <a:sym typeface="Sarala"/>
            </a:endParaRPr>
          </a:p>
          <a:p>
            <a:pPr indent="0" lvl="0" marL="457200" rtl="0" algn="l">
              <a:spcBef>
                <a:spcPts val="1000"/>
              </a:spcBef>
              <a:spcAft>
                <a:spcPts val="1000"/>
              </a:spcAft>
              <a:buNone/>
            </a:pPr>
            <a:r>
              <a:t/>
            </a:r>
            <a:endParaRPr sz="2000">
              <a:latin typeface="Sarala"/>
              <a:ea typeface="Sarala"/>
              <a:cs typeface="Sarala"/>
              <a:sym typeface="Sarala"/>
            </a:endParaRPr>
          </a:p>
        </p:txBody>
      </p:sp>
      <p:pic>
        <p:nvPicPr>
          <p:cNvPr id="274" name="Google Shape;274;p30"/>
          <p:cNvPicPr preferRelativeResize="0"/>
          <p:nvPr/>
        </p:nvPicPr>
        <p:blipFill>
          <a:blip r:embed="rId3">
            <a:alphaModFix/>
          </a:blip>
          <a:stretch>
            <a:fillRect/>
          </a:stretch>
        </p:blipFill>
        <p:spPr>
          <a:xfrm>
            <a:off x="6021175" y="3970900"/>
            <a:ext cx="3122826" cy="1172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1"/>
          <p:cNvSpPr txBox="1"/>
          <p:nvPr>
            <p:ph idx="1" type="subTitle"/>
          </p:nvPr>
        </p:nvSpPr>
        <p:spPr>
          <a:xfrm>
            <a:off x="5277425" y="3594000"/>
            <a:ext cx="3152700" cy="59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31"/>
          <p:cNvSpPr txBox="1"/>
          <p:nvPr>
            <p:ph type="title"/>
          </p:nvPr>
        </p:nvSpPr>
        <p:spPr>
          <a:xfrm>
            <a:off x="4836125" y="1011000"/>
            <a:ext cx="4035300" cy="312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EXPLORATORY</a:t>
            </a:r>
            <a:r>
              <a:rPr lang="en"/>
              <a:t> DATA ANALYSIS</a:t>
            </a:r>
            <a:endParaRPr/>
          </a:p>
        </p:txBody>
      </p:sp>
      <p:pic>
        <p:nvPicPr>
          <p:cNvPr id="281" name="Google Shape;281;p31"/>
          <p:cNvPicPr preferRelativeResize="0"/>
          <p:nvPr/>
        </p:nvPicPr>
        <p:blipFill>
          <a:blip r:embed="rId4">
            <a:alphaModFix/>
          </a:blip>
          <a:stretch>
            <a:fillRect/>
          </a:stretch>
        </p:blipFill>
        <p:spPr>
          <a:xfrm>
            <a:off x="152400" y="306025"/>
            <a:ext cx="4531450" cy="4531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2"/>
          <p:cNvSpPr txBox="1"/>
          <p:nvPr>
            <p:ph idx="8"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 </a:t>
            </a:r>
            <a:r>
              <a:rPr lang="en">
                <a:solidFill>
                  <a:schemeClr val="dk2"/>
                </a:solidFill>
              </a:rPr>
              <a:t>DISTRIBUTION</a:t>
            </a:r>
            <a:r>
              <a:rPr lang="en"/>
              <a:t> </a:t>
            </a:r>
            <a:endParaRPr/>
          </a:p>
        </p:txBody>
      </p:sp>
      <p:pic>
        <p:nvPicPr>
          <p:cNvPr id="287" name="Google Shape;287;p32"/>
          <p:cNvPicPr preferRelativeResize="0"/>
          <p:nvPr/>
        </p:nvPicPr>
        <p:blipFill>
          <a:blip r:embed="rId3">
            <a:alphaModFix/>
          </a:blip>
          <a:stretch>
            <a:fillRect/>
          </a:stretch>
        </p:blipFill>
        <p:spPr>
          <a:xfrm>
            <a:off x="710500" y="1543424"/>
            <a:ext cx="4031650" cy="2779776"/>
          </a:xfrm>
          <a:prstGeom prst="rect">
            <a:avLst/>
          </a:prstGeom>
          <a:noFill/>
          <a:ln>
            <a:noFill/>
          </a:ln>
        </p:spPr>
      </p:pic>
      <p:sp>
        <p:nvSpPr>
          <p:cNvPr id="288" name="Google Shape;288;p32"/>
          <p:cNvSpPr txBox="1"/>
          <p:nvPr>
            <p:ph type="title"/>
          </p:nvPr>
        </p:nvSpPr>
        <p:spPr>
          <a:xfrm>
            <a:off x="5001875" y="1886575"/>
            <a:ext cx="3324600" cy="207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rPr>
              <a:t>Baseline:</a:t>
            </a:r>
            <a:r>
              <a:rPr lang="en"/>
              <a:t> 4 Minutes</a:t>
            </a:r>
            <a:endParaRPr/>
          </a:p>
          <a:p>
            <a:pPr indent="0" lvl="0" marL="0" rtl="0" algn="r">
              <a:spcBef>
                <a:spcPts val="0"/>
              </a:spcBef>
              <a:spcAft>
                <a:spcPts val="0"/>
              </a:spcAft>
              <a:buNone/>
            </a:pPr>
            <a:r>
              <a:rPr lang="en">
                <a:solidFill>
                  <a:schemeClr val="dk1"/>
                </a:solidFill>
              </a:rPr>
              <a:t>Deep Breathing:</a:t>
            </a:r>
            <a:r>
              <a:rPr lang="en"/>
              <a:t> 1 Minute</a:t>
            </a:r>
            <a:endParaRPr/>
          </a:p>
          <a:p>
            <a:pPr indent="0" lvl="0" marL="0" rtl="0" algn="r">
              <a:spcBef>
                <a:spcPts val="0"/>
              </a:spcBef>
              <a:spcAft>
                <a:spcPts val="0"/>
              </a:spcAft>
              <a:buClr>
                <a:schemeClr val="dk1"/>
              </a:buClr>
              <a:buSzPts val="1100"/>
              <a:buFont typeface="Arial"/>
              <a:buNone/>
            </a:pPr>
            <a:r>
              <a:rPr lang="en">
                <a:solidFill>
                  <a:schemeClr val="dk1"/>
                </a:solidFill>
              </a:rPr>
              <a:t>Activity:</a:t>
            </a:r>
            <a:r>
              <a:rPr lang="en"/>
              <a:t> 5 Minutes</a:t>
            </a:r>
            <a:endParaRPr/>
          </a:p>
          <a:p>
            <a:pPr indent="0" lvl="0" marL="0" rtl="0" algn="r">
              <a:spcBef>
                <a:spcPts val="0"/>
              </a:spcBef>
              <a:spcAft>
                <a:spcPts val="0"/>
              </a:spcAft>
              <a:buClr>
                <a:schemeClr val="dk1"/>
              </a:buClr>
              <a:buSzPts val="1100"/>
              <a:buFont typeface="Arial"/>
              <a:buNone/>
            </a:pPr>
            <a:r>
              <a:rPr lang="en">
                <a:solidFill>
                  <a:schemeClr val="dk1"/>
                </a:solidFill>
              </a:rPr>
              <a:t>Type:</a:t>
            </a:r>
            <a:r>
              <a:rPr lang="en"/>
              <a:t> 1 Minute</a:t>
            </a:r>
            <a:endParaRPr/>
          </a:p>
          <a:p>
            <a:pPr indent="0" lvl="0" marL="0" rtl="0" algn="l">
              <a:spcBef>
                <a:spcPts val="0"/>
              </a:spcBef>
              <a:spcAft>
                <a:spcPts val="0"/>
              </a:spcAft>
              <a:buNone/>
            </a:pPr>
            <a:r>
              <a:t/>
            </a:r>
            <a:endParaRPr sz="1400">
              <a:solidFill>
                <a:srgbClr val="000000"/>
              </a:solidFill>
            </a:endParaRPr>
          </a:p>
        </p:txBody>
      </p:sp>
      <p:pic>
        <p:nvPicPr>
          <p:cNvPr id="289" name="Google Shape;289;p32"/>
          <p:cNvPicPr preferRelativeResize="0"/>
          <p:nvPr/>
        </p:nvPicPr>
        <p:blipFill rotWithShape="1">
          <a:blip r:embed="rId4">
            <a:alphaModFix/>
          </a:blip>
          <a:srcRect b="0" l="17142" r="11428" t="0"/>
          <a:stretch/>
        </p:blipFill>
        <p:spPr>
          <a:xfrm>
            <a:off x="8261225" y="2324100"/>
            <a:ext cx="238125" cy="495300"/>
          </a:xfrm>
          <a:prstGeom prst="rect">
            <a:avLst/>
          </a:prstGeom>
          <a:noFill/>
          <a:ln>
            <a:noFill/>
          </a:ln>
        </p:spPr>
      </p:pic>
      <p:pic>
        <p:nvPicPr>
          <p:cNvPr id="290" name="Google Shape;290;p32"/>
          <p:cNvPicPr preferRelativeResize="0"/>
          <p:nvPr/>
        </p:nvPicPr>
        <p:blipFill>
          <a:blip r:embed="rId5">
            <a:alphaModFix/>
          </a:blip>
          <a:stretch>
            <a:fillRect/>
          </a:stretch>
        </p:blipFill>
        <p:spPr>
          <a:xfrm>
            <a:off x="8270750" y="2761875"/>
            <a:ext cx="276225" cy="342900"/>
          </a:xfrm>
          <a:prstGeom prst="rect">
            <a:avLst/>
          </a:prstGeom>
          <a:noFill/>
          <a:ln>
            <a:noFill/>
          </a:ln>
        </p:spPr>
      </p:pic>
      <p:pic>
        <p:nvPicPr>
          <p:cNvPr id="291" name="Google Shape;291;p32"/>
          <p:cNvPicPr preferRelativeResize="0"/>
          <p:nvPr/>
        </p:nvPicPr>
        <p:blipFill>
          <a:blip r:embed="rId6">
            <a:alphaModFix/>
          </a:blip>
          <a:stretch>
            <a:fillRect/>
          </a:stretch>
        </p:blipFill>
        <p:spPr>
          <a:xfrm>
            <a:off x="8261225" y="3055900"/>
            <a:ext cx="276225" cy="436614"/>
          </a:xfrm>
          <a:prstGeom prst="rect">
            <a:avLst/>
          </a:prstGeom>
          <a:noFill/>
          <a:ln>
            <a:noFill/>
          </a:ln>
        </p:spPr>
      </p:pic>
      <p:pic>
        <p:nvPicPr>
          <p:cNvPr id="292" name="Google Shape;292;p32"/>
          <p:cNvPicPr preferRelativeResize="0"/>
          <p:nvPr/>
        </p:nvPicPr>
        <p:blipFill>
          <a:blip r:embed="rId7">
            <a:alphaModFix/>
          </a:blip>
          <a:stretch>
            <a:fillRect/>
          </a:stretch>
        </p:blipFill>
        <p:spPr>
          <a:xfrm>
            <a:off x="8289800" y="3434350"/>
            <a:ext cx="238125" cy="247650"/>
          </a:xfrm>
          <a:prstGeom prst="rect">
            <a:avLst/>
          </a:prstGeom>
          <a:noFill/>
          <a:ln>
            <a:noFill/>
          </a:ln>
        </p:spPr>
      </p:pic>
      <p:sp>
        <p:nvSpPr>
          <p:cNvPr id="293" name="Google Shape;293;p32"/>
          <p:cNvSpPr txBox="1"/>
          <p:nvPr/>
        </p:nvSpPr>
        <p:spPr>
          <a:xfrm>
            <a:off x="5064850" y="4160425"/>
            <a:ext cx="4079400" cy="6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arala"/>
                <a:ea typeface="Sarala"/>
                <a:cs typeface="Sarala"/>
                <a:sym typeface="Sarala"/>
              </a:rPr>
              <a:t>*Each </a:t>
            </a:r>
            <a:r>
              <a:rPr b="1" lang="en">
                <a:solidFill>
                  <a:schemeClr val="dk2"/>
                </a:solidFill>
                <a:latin typeface="Sarala"/>
                <a:ea typeface="Sarala"/>
                <a:cs typeface="Sarala"/>
                <a:sym typeface="Sarala"/>
              </a:rPr>
              <a:t>activity</a:t>
            </a:r>
            <a:r>
              <a:rPr b="1" lang="en">
                <a:latin typeface="Sarala"/>
                <a:ea typeface="Sarala"/>
                <a:cs typeface="Sarala"/>
                <a:sym typeface="Sarala"/>
              </a:rPr>
              <a:t> completed for </a:t>
            </a:r>
            <a:r>
              <a:rPr b="1" lang="en">
                <a:solidFill>
                  <a:schemeClr val="dk2"/>
                </a:solidFill>
                <a:latin typeface="Sarala"/>
                <a:ea typeface="Sarala"/>
                <a:cs typeface="Sarala"/>
                <a:sym typeface="Sarala"/>
              </a:rPr>
              <a:t>2 rounds</a:t>
            </a:r>
            <a:r>
              <a:rPr b="1" lang="en">
                <a:latin typeface="Sarala"/>
                <a:ea typeface="Sarala"/>
                <a:cs typeface="Sarala"/>
                <a:sym typeface="Sarala"/>
              </a:rPr>
              <a:t>, resulting in about</a:t>
            </a:r>
            <a:r>
              <a:rPr b="1" lang="en">
                <a:solidFill>
                  <a:schemeClr val="dk2"/>
                </a:solidFill>
                <a:latin typeface="Sarala"/>
                <a:ea typeface="Sarala"/>
                <a:cs typeface="Sarala"/>
                <a:sym typeface="Sarala"/>
              </a:rPr>
              <a:t> 22 minutes of data per subject</a:t>
            </a:r>
            <a:r>
              <a:rPr b="1" lang="en">
                <a:latin typeface="Sarala"/>
                <a:ea typeface="Sarala"/>
                <a:cs typeface="Sarala"/>
                <a:sym typeface="Sarala"/>
              </a:rPr>
              <a:t>*</a:t>
            </a:r>
            <a:endParaRPr b="1">
              <a:latin typeface="Sarala"/>
              <a:ea typeface="Sarala"/>
              <a:cs typeface="Sarala"/>
              <a:sym typeface="Sarala"/>
            </a:endParaRPr>
          </a:p>
        </p:txBody>
      </p:sp>
    </p:spTree>
  </p:cSld>
  <p:clrMapOvr>
    <a:masterClrMapping/>
  </p:clrMapOvr>
</p:sld>
</file>

<file path=ppt/theme/theme1.xml><?xml version="1.0" encoding="utf-8"?>
<a:theme xmlns:a="http://schemas.openxmlformats.org/drawingml/2006/main" xmlns:r="http://schemas.openxmlformats.org/officeDocument/2006/relationships"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